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81" r:id="rId2"/>
    <p:sldId id="418" r:id="rId3"/>
    <p:sldId id="386" r:id="rId4"/>
    <p:sldId id="383" r:id="rId5"/>
    <p:sldId id="391" r:id="rId6"/>
    <p:sldId id="392" r:id="rId7"/>
    <p:sldId id="384" r:id="rId8"/>
    <p:sldId id="385" r:id="rId9"/>
    <p:sldId id="387" r:id="rId10"/>
    <p:sldId id="388" r:id="rId11"/>
    <p:sldId id="389" r:id="rId12"/>
    <p:sldId id="390" r:id="rId13"/>
    <p:sldId id="394" r:id="rId14"/>
    <p:sldId id="400" r:id="rId15"/>
    <p:sldId id="395" r:id="rId16"/>
    <p:sldId id="396" r:id="rId17"/>
    <p:sldId id="397" r:id="rId18"/>
    <p:sldId id="398" r:id="rId19"/>
    <p:sldId id="399"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E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8F2181A3-3DEA-4911-854E-7C1C47A64BB3}" type="datetimeFigureOut">
              <a:rPr lang="en-US" smtClean="0"/>
              <a:t>3/14/2024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415FFB7-E328-485F-A1C0-34B94B22FBC7}" type="slidenum">
              <a:rPr lang="en-US" smtClean="0"/>
              <a:t>‹#›</a:t>
            </a:fld>
            <a:endParaRPr lang="en-US"/>
          </a:p>
        </p:txBody>
      </p:sp>
    </p:spTree>
    <p:extLst>
      <p:ext uri="{BB962C8B-B14F-4D97-AF65-F5344CB8AC3E}">
        <p14:creationId xmlns:p14="http://schemas.microsoft.com/office/powerpoint/2010/main" val="31315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1575" y="542925"/>
            <a:ext cx="4830763" cy="2717800"/>
          </a:xfrm>
        </p:spPr>
      </p:sp>
      <p:sp>
        <p:nvSpPr>
          <p:cNvPr id="3" name="Notes Placeholder 2"/>
          <p:cNvSpPr>
            <a:spLocks noGrp="1"/>
          </p:cNvSpPr>
          <p:nvPr>
            <p:ph type="body" idx="1"/>
          </p:nvPr>
        </p:nvSpPr>
        <p:spPr/>
        <p:txBody>
          <a:bodyPr/>
          <a:lstStyle/>
          <a:p>
            <a:r>
              <a:rPr lang="en-US" dirty="0"/>
              <a:t>Welcome</a:t>
            </a:r>
            <a:r>
              <a:rPr lang="en-US" baseline="0" dirty="0"/>
              <a:t> to training</a:t>
            </a:r>
          </a:p>
          <a:p>
            <a:r>
              <a:rPr lang="en-US" altLang="en-US" dirty="0"/>
              <a:t>Please pay attention/stay with us. </a:t>
            </a:r>
          </a:p>
          <a:p>
            <a:r>
              <a:rPr lang="en-US" altLang="en-US" dirty="0"/>
              <a:t>Need to work together to get out in 4 hours. </a:t>
            </a:r>
          </a:p>
          <a:p>
            <a:r>
              <a:rPr lang="en-US" dirty="0"/>
              <a:t>Go over manual, notes section,</a:t>
            </a:r>
            <a:r>
              <a:rPr lang="en-US" baseline="0" dirty="0"/>
              <a:t> etc. </a:t>
            </a:r>
            <a:endParaRPr lang="en-US" dirty="0"/>
          </a:p>
        </p:txBody>
      </p:sp>
      <p:sp>
        <p:nvSpPr>
          <p:cNvPr id="4" name="Slide Number Placeholder 3"/>
          <p:cNvSpPr>
            <a:spLocks noGrp="1"/>
          </p:cNvSpPr>
          <p:nvPr>
            <p:ph type="sldNum" sz="quarter" idx="10"/>
          </p:nvPr>
        </p:nvSpPr>
        <p:spPr/>
        <p:txBody>
          <a:bodyPr lIns="96751" tIns="48376" rIns="96751" bIns="48376"/>
          <a:lstStyle/>
          <a:p>
            <a:pPr defTabSz="465887">
              <a:defRPr/>
            </a:pPr>
            <a:fld id="{893B0CF2-7F87-4E02-A248-870047730F99}" type="slidenum">
              <a:rPr lang="en-US">
                <a:solidFill>
                  <a:prstClr val="black"/>
                </a:solidFill>
                <a:latin typeface="Calibri" panose="020F0502020204030204"/>
              </a:rPr>
              <a:pPr defTabSz="46588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08095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1280093076"/>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1A81-2B96-4BC1-A552-0F9A5A639B07}"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193677225"/>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1685877265"/>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913433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60154008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166753471"/>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207319367"/>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074881567"/>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68056665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523251383"/>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965842740"/>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971A81-2B96-4BC1-A552-0F9A5A639B07}"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703341747"/>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71A81-2B96-4BC1-A552-0F9A5A639B07}"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476137128"/>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404627407"/>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79950815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2971A81-2B96-4BC1-A552-0F9A5A639B07}" type="datetimeFigureOut">
              <a:rPr lang="en-US" smtClean="0"/>
              <a:t>3/14/2024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221358053"/>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1A81-2B96-4BC1-A552-0F9A5A639B07}"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416987273"/>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971A81-2B96-4BC1-A552-0F9A5A639B07}" type="datetimeFigureOut">
              <a:rPr lang="en-US" smtClean="0"/>
              <a:t>3/14/2024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49F884A-715B-4558-B3BF-0580DD456DB7}" type="slidenum">
              <a:rPr lang="en-US" smtClean="0"/>
              <a:t>‹#›</a:t>
            </a:fld>
            <a:endParaRPr lang="en-US"/>
          </a:p>
        </p:txBody>
      </p:sp>
    </p:spTree>
    <p:extLst>
      <p:ext uri="{BB962C8B-B14F-4D97-AF65-F5344CB8AC3E}">
        <p14:creationId xmlns:p14="http://schemas.microsoft.com/office/powerpoint/2010/main" val="25458555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advClick="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openclipart.org/detail/29575/construction-cone-by-rg10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JYH0icgJp8U?start=74&amp;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DW_sDNzDI4Q?start=73&amp;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it/casella-di-controllo-segno-di-spunta-303113/" TargetMode="External"/><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hyperlink" Target="https://foto.wuestenigel.com/hand-schreibt-bulimia-bulimie-auf-ein-whiteboard/" TargetMode="External"/><Relationship Id="rId5" Type="http://schemas.microsoft.com/office/2007/relationships/hdphoto" Target="../media/hdphoto1.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KH84K8sqhHg?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8jLH0Ay7R4s?start=75&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hyperlink" Target="https://pixabay.com/en/ok-check-check-mark-correct-15981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actuaries.digital/2021/05/31/disability-insurance-taskforce-the-hard-part-making-it-happen/"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artarmonunited.com/things-all-know-about-disability-services/"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CxM6YzaOeTw?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466653" y="998144"/>
            <a:ext cx="3579133" cy="4861711"/>
          </a:xfrm>
          <a:prstGeom prst="rect">
            <a:avLst/>
          </a:prstGeom>
          <a:noFill/>
          <a:ln>
            <a:solidFill>
              <a:srgbClr val="F78B29"/>
            </a:solid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itle 3"/>
          <p:cNvSpPr>
            <a:spLocks noGrp="1"/>
          </p:cNvSpPr>
          <p:nvPr>
            <p:ph type="ctrTitle" idx="4294967295"/>
          </p:nvPr>
        </p:nvSpPr>
        <p:spPr>
          <a:xfrm>
            <a:off x="3773014" y="888521"/>
            <a:ext cx="7576419" cy="2457438"/>
          </a:xfrm>
        </p:spPr>
        <p:txBody>
          <a:bodyPr anchor="t">
            <a:noAutofit/>
          </a:bodyPr>
          <a:lstStyle/>
          <a:p>
            <a:pPr algn="ctr" defTabSz="599389"/>
            <a:r>
              <a:rPr lang="en-US" sz="4720" b="1" i="0" kern="1200" cap="all" dirty="0">
                <a:solidFill>
                  <a:schemeClr val="bg2">
                    <a:lumMod val="50000"/>
                  </a:schemeClr>
                </a:solidFill>
                <a:latin typeface="Daytona" panose="020F0502020204030204" pitchFamily="34" charset="0"/>
              </a:rPr>
              <a:t>Welcome to</a:t>
            </a:r>
            <a:br>
              <a:rPr lang="en-US" sz="4720" b="1" i="0" kern="1200" cap="all" dirty="0">
                <a:solidFill>
                  <a:schemeClr val="bg2">
                    <a:lumMod val="50000"/>
                  </a:schemeClr>
                </a:solidFill>
                <a:latin typeface="Daytona" panose="020F0502020204030204" pitchFamily="34" charset="0"/>
              </a:rPr>
            </a:br>
            <a:r>
              <a:rPr lang="en-US" sz="4720" b="1" cap="all" dirty="0">
                <a:solidFill>
                  <a:schemeClr val="bg2">
                    <a:lumMod val="50000"/>
                  </a:schemeClr>
                </a:solidFill>
                <a:latin typeface="Daytona" panose="020F0502020204030204" pitchFamily="34" charset="0"/>
              </a:rPr>
              <a:t>VOTER SENSITIVITY TRAINING</a:t>
            </a:r>
            <a:r>
              <a:rPr lang="en-US" sz="4720" b="1" i="0" kern="1200" cap="all" dirty="0">
                <a:solidFill>
                  <a:schemeClr val="bg2">
                    <a:lumMod val="50000"/>
                  </a:schemeClr>
                </a:solidFill>
                <a:latin typeface="Daytona" panose="020F0502020204030204" pitchFamily="34" charset="0"/>
              </a:rPr>
              <a:t>!</a:t>
            </a:r>
            <a:endParaRPr lang="en-US" sz="7200" b="1" dirty="0">
              <a:solidFill>
                <a:schemeClr val="bg2">
                  <a:lumMod val="50000"/>
                </a:schemeClr>
              </a:solidFill>
              <a:latin typeface="Daytona" panose="020F0502020204030204" pitchFamily="34" charset="0"/>
            </a:endParaRPr>
          </a:p>
        </p:txBody>
      </p:sp>
      <p:sp>
        <p:nvSpPr>
          <p:cNvPr id="13" name="TextBox 12"/>
          <p:cNvSpPr txBox="1"/>
          <p:nvPr/>
        </p:nvSpPr>
        <p:spPr>
          <a:xfrm>
            <a:off x="466652" y="1066235"/>
            <a:ext cx="3579133" cy="4793620"/>
          </a:xfrm>
          <a:prstGeom prst="rect">
            <a:avLst/>
          </a:prstGeom>
          <a:noFill/>
          <a:ln>
            <a:noFill/>
          </a:ln>
        </p:spPr>
        <p:txBody>
          <a:bodyPr wrap="square" rtlCol="0">
            <a:spAutoFit/>
          </a:bodyPr>
          <a:lstStyle/>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Please take notes! </a:t>
            </a:r>
            <a:b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br>
            <a:endPar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endParaRPr>
          </a:p>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You will have a series of questions to answer at the end of this presentation.</a:t>
            </a:r>
          </a:p>
          <a:p>
            <a:pPr marL="0" marR="0" lvl="0" indent="0" algn="ctr" defTabSz="299695" rtl="0" eaLnBrk="1" fontAlgn="auto" latinLnBrk="0" hangingPunct="1">
              <a:lnSpc>
                <a:spcPct val="100000"/>
              </a:lnSpc>
              <a:spcBef>
                <a:spcPts val="0"/>
              </a:spcBef>
              <a:spcAft>
                <a:spcPts val="690"/>
              </a:spcAft>
              <a:buClrTx/>
              <a:buSzTx/>
              <a:buFontTx/>
              <a:buNone/>
              <a:tabLst/>
              <a:defRPr/>
            </a:pPr>
            <a:endParaRPr lang="en-US" sz="2400" b="1" dirty="0">
              <a:solidFill>
                <a:srgbClr val="44546A">
                  <a:lumMod val="50000"/>
                </a:srgbClr>
              </a:solidFill>
              <a:latin typeface="Century Gothic" panose="020B0502020202020204"/>
            </a:endParaRPr>
          </a:p>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A Certificate of Completion will be provided after you successfully complete this course.</a:t>
            </a:r>
          </a:p>
        </p:txBody>
      </p:sp>
      <p:pic>
        <p:nvPicPr>
          <p:cNvPr id="17" name="Picture 16" descr="A logo with orange and green leaves&#10;&#10;Description automatically generated">
            <a:extLst>
              <a:ext uri="{FF2B5EF4-FFF2-40B4-BE49-F238E27FC236}">
                <a16:creationId xmlns:a16="http://schemas.microsoft.com/office/drawing/2014/main" id="{B0BC0C91-E6DF-10E7-90F4-E0651CE4C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086" y="3429000"/>
            <a:ext cx="3664274" cy="1883617"/>
          </a:xfrm>
          <a:prstGeom prst="rect">
            <a:avLst/>
          </a:prstGeom>
        </p:spPr>
      </p:pic>
      <p:sp>
        <p:nvSpPr>
          <p:cNvPr id="2" name="TextBox 1">
            <a:extLst>
              <a:ext uri="{FF2B5EF4-FFF2-40B4-BE49-F238E27FC236}">
                <a16:creationId xmlns:a16="http://schemas.microsoft.com/office/drawing/2014/main" id="{35AF9B63-6CD5-27AC-C4E6-7C73476BDC5D}"/>
              </a:ext>
            </a:extLst>
          </p:cNvPr>
          <p:cNvSpPr txBox="1"/>
          <p:nvPr/>
        </p:nvSpPr>
        <p:spPr>
          <a:xfrm>
            <a:off x="4200317" y="5395658"/>
            <a:ext cx="672181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Orange County Supervisor of Elections</a:t>
            </a:r>
          </a:p>
        </p:txBody>
      </p:sp>
    </p:spTree>
    <p:extLst>
      <p:ext uri="{BB962C8B-B14F-4D97-AF65-F5344CB8AC3E}">
        <p14:creationId xmlns:p14="http://schemas.microsoft.com/office/powerpoint/2010/main" val="1971904087"/>
      </p:ext>
    </p:extLst>
  </p:cSld>
  <p:clrMapOvr>
    <a:masterClrMapping/>
  </p:clrMapOvr>
  <p:transition spd="slow" advClick="0" advTm="6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BEF5-48F5-7BE0-80B5-2C525750AFC5}"/>
              </a:ext>
            </a:extLst>
          </p:cNvPr>
          <p:cNvSpPr>
            <a:spLocks noGrp="1"/>
          </p:cNvSpPr>
          <p:nvPr>
            <p:ph type="title"/>
          </p:nvPr>
        </p:nvSpPr>
        <p:spPr>
          <a:xfrm>
            <a:off x="1393638" y="452718"/>
            <a:ext cx="9404723" cy="1039652"/>
          </a:xfrm>
        </p:spPr>
        <p:txBody>
          <a:bodyPr/>
          <a:lstStyle/>
          <a:p>
            <a:pPr algn="ctr"/>
            <a:r>
              <a:rPr lang="en-US" dirty="0">
                <a:solidFill>
                  <a:schemeClr val="bg1"/>
                </a:solidFill>
              </a:rPr>
              <a:t>Building Entrance Accessibility</a:t>
            </a:r>
          </a:p>
        </p:txBody>
      </p:sp>
      <p:sp>
        <p:nvSpPr>
          <p:cNvPr id="3" name="TextBox 2">
            <a:extLst>
              <a:ext uri="{FF2B5EF4-FFF2-40B4-BE49-F238E27FC236}">
                <a16:creationId xmlns:a16="http://schemas.microsoft.com/office/drawing/2014/main" id="{7412A4B6-BAF3-222E-4BD8-52FB56062EE0}"/>
              </a:ext>
            </a:extLst>
          </p:cNvPr>
          <p:cNvSpPr txBox="1"/>
          <p:nvPr/>
        </p:nvSpPr>
        <p:spPr>
          <a:xfrm>
            <a:off x="923025" y="1409243"/>
            <a:ext cx="5662501" cy="1200329"/>
          </a:xfrm>
          <a:prstGeom prst="rect">
            <a:avLst/>
          </a:prstGeom>
          <a:noFill/>
        </p:spPr>
        <p:txBody>
          <a:bodyPr wrap="square" rtlCol="0">
            <a:spAutoFit/>
          </a:bodyPr>
          <a:lstStyle/>
          <a:p>
            <a:r>
              <a:rPr lang="en-US">
                <a:solidFill>
                  <a:schemeClr val="bg1"/>
                </a:solidFill>
              </a:rPr>
              <a:t>At least one door, doorway, or gate, must be accessible to enter each polling location. This includes exterior entrances and interior spaces that are hosting voting activities.</a:t>
            </a:r>
            <a:endParaRPr lang="en-US" dirty="0">
              <a:solidFill>
                <a:schemeClr val="bg1"/>
              </a:solidFill>
            </a:endParaRPr>
          </a:p>
        </p:txBody>
      </p:sp>
      <p:sp>
        <p:nvSpPr>
          <p:cNvPr id="6" name="TextBox 5">
            <a:extLst>
              <a:ext uri="{FF2B5EF4-FFF2-40B4-BE49-F238E27FC236}">
                <a16:creationId xmlns:a16="http://schemas.microsoft.com/office/drawing/2014/main" id="{A0BCBD51-4F9C-CCD6-CF57-B8F1B39F5803}"/>
              </a:ext>
            </a:extLst>
          </p:cNvPr>
          <p:cNvSpPr txBox="1"/>
          <p:nvPr/>
        </p:nvSpPr>
        <p:spPr>
          <a:xfrm>
            <a:off x="923025" y="2752435"/>
            <a:ext cx="5043055" cy="646331"/>
          </a:xfrm>
          <a:prstGeom prst="rect">
            <a:avLst/>
          </a:prstGeom>
          <a:noFill/>
        </p:spPr>
        <p:txBody>
          <a:bodyPr wrap="square" rtlCol="0">
            <a:spAutoFit/>
          </a:bodyPr>
          <a:lstStyle/>
          <a:p>
            <a:r>
              <a:rPr lang="en-US" dirty="0">
                <a:solidFill>
                  <a:schemeClr val="bg1"/>
                </a:solidFill>
              </a:rPr>
              <a:t>Is the accessible entrance clearly marked with accessible signage?</a:t>
            </a:r>
          </a:p>
        </p:txBody>
      </p:sp>
      <p:sp>
        <p:nvSpPr>
          <p:cNvPr id="7" name="TextBox 6">
            <a:extLst>
              <a:ext uri="{FF2B5EF4-FFF2-40B4-BE49-F238E27FC236}">
                <a16:creationId xmlns:a16="http://schemas.microsoft.com/office/drawing/2014/main" id="{DB9917AA-84DC-457E-B6A0-C54B0E2A5CB9}"/>
              </a:ext>
            </a:extLst>
          </p:cNvPr>
          <p:cNvSpPr txBox="1"/>
          <p:nvPr/>
        </p:nvSpPr>
        <p:spPr>
          <a:xfrm>
            <a:off x="923025" y="3581307"/>
            <a:ext cx="5172975" cy="667122"/>
          </a:xfrm>
          <a:prstGeom prst="rect">
            <a:avLst/>
          </a:prstGeom>
          <a:noFill/>
        </p:spPr>
        <p:txBody>
          <a:bodyPr wrap="square" rtlCol="0">
            <a:spAutoFit/>
          </a:bodyPr>
          <a:lstStyle/>
          <a:p>
            <a:r>
              <a:rPr lang="en-US" dirty="0">
                <a:solidFill>
                  <a:schemeClr val="bg1"/>
                </a:solidFill>
              </a:rPr>
              <a:t>Do any inaccessible entrances have signs directing voters to accessible entrances?</a:t>
            </a:r>
          </a:p>
        </p:txBody>
      </p:sp>
      <p:sp>
        <p:nvSpPr>
          <p:cNvPr id="8" name="TextBox 7">
            <a:extLst>
              <a:ext uri="{FF2B5EF4-FFF2-40B4-BE49-F238E27FC236}">
                <a16:creationId xmlns:a16="http://schemas.microsoft.com/office/drawing/2014/main" id="{1656479D-2277-CD8D-B1A6-D0BE3C82BB6C}"/>
              </a:ext>
            </a:extLst>
          </p:cNvPr>
          <p:cNvSpPr txBox="1"/>
          <p:nvPr/>
        </p:nvSpPr>
        <p:spPr>
          <a:xfrm>
            <a:off x="923025" y="4427963"/>
            <a:ext cx="5078083" cy="667122"/>
          </a:xfrm>
          <a:prstGeom prst="rect">
            <a:avLst/>
          </a:prstGeom>
          <a:noFill/>
        </p:spPr>
        <p:txBody>
          <a:bodyPr wrap="square" rtlCol="0">
            <a:spAutoFit/>
          </a:bodyPr>
          <a:lstStyle/>
          <a:p>
            <a:r>
              <a:rPr lang="en-US" dirty="0">
                <a:solidFill>
                  <a:schemeClr val="bg1"/>
                </a:solidFill>
              </a:rPr>
              <a:t>Are the entry and exit doors unlocked and propped open?</a:t>
            </a:r>
          </a:p>
        </p:txBody>
      </p:sp>
      <p:sp>
        <p:nvSpPr>
          <p:cNvPr id="9" name="TextBox 8">
            <a:extLst>
              <a:ext uri="{FF2B5EF4-FFF2-40B4-BE49-F238E27FC236}">
                <a16:creationId xmlns:a16="http://schemas.microsoft.com/office/drawing/2014/main" id="{449FFCCC-9DA3-555C-E6F1-B6E216F95FC4}"/>
              </a:ext>
            </a:extLst>
          </p:cNvPr>
          <p:cNvSpPr txBox="1"/>
          <p:nvPr/>
        </p:nvSpPr>
        <p:spPr>
          <a:xfrm>
            <a:off x="923025" y="5283246"/>
            <a:ext cx="4965416" cy="369332"/>
          </a:xfrm>
          <a:prstGeom prst="rect">
            <a:avLst/>
          </a:prstGeom>
          <a:noFill/>
        </p:spPr>
        <p:txBody>
          <a:bodyPr wrap="square" rtlCol="0">
            <a:spAutoFit/>
          </a:bodyPr>
          <a:lstStyle/>
          <a:p>
            <a:r>
              <a:rPr lang="en-US" dirty="0">
                <a:solidFill>
                  <a:schemeClr val="bg1"/>
                </a:solidFill>
              </a:rPr>
              <a:t>Are chairs available to voters in line?</a:t>
            </a:r>
          </a:p>
        </p:txBody>
      </p:sp>
      <p:sp>
        <p:nvSpPr>
          <p:cNvPr id="10" name="TextBox 9">
            <a:extLst>
              <a:ext uri="{FF2B5EF4-FFF2-40B4-BE49-F238E27FC236}">
                <a16:creationId xmlns:a16="http://schemas.microsoft.com/office/drawing/2014/main" id="{4E7DBA3B-F18A-45DF-4493-6369566F285E}"/>
              </a:ext>
            </a:extLst>
          </p:cNvPr>
          <p:cNvSpPr txBox="1"/>
          <p:nvPr/>
        </p:nvSpPr>
        <p:spPr>
          <a:xfrm>
            <a:off x="923025" y="5836594"/>
            <a:ext cx="6745858" cy="369332"/>
          </a:xfrm>
          <a:prstGeom prst="rect">
            <a:avLst/>
          </a:prstGeom>
          <a:noFill/>
        </p:spPr>
        <p:txBody>
          <a:bodyPr wrap="square" rtlCol="0">
            <a:spAutoFit/>
          </a:bodyPr>
          <a:lstStyle/>
          <a:p>
            <a:r>
              <a:rPr lang="en-US" dirty="0">
                <a:solidFill>
                  <a:schemeClr val="bg1"/>
                </a:solidFill>
              </a:rPr>
              <a:t>Is there an accessible route through the polling place?</a:t>
            </a:r>
          </a:p>
        </p:txBody>
      </p:sp>
      <p:pic>
        <p:nvPicPr>
          <p:cNvPr id="12" name="Picture 11">
            <a:extLst>
              <a:ext uri="{FF2B5EF4-FFF2-40B4-BE49-F238E27FC236}">
                <a16:creationId xmlns:a16="http://schemas.microsoft.com/office/drawing/2014/main" id="{DB80C3D1-DD7A-59B9-6895-74D120B476CC}"/>
              </a:ext>
            </a:extLst>
          </p:cNvPr>
          <p:cNvPicPr>
            <a:picLocks noChangeAspect="1"/>
          </p:cNvPicPr>
          <p:nvPr/>
        </p:nvPicPr>
        <p:blipFill>
          <a:blip r:embed="rId2"/>
          <a:stretch>
            <a:fillRect/>
          </a:stretch>
        </p:blipFill>
        <p:spPr>
          <a:xfrm>
            <a:off x="6996065" y="1510303"/>
            <a:ext cx="3802296" cy="3837394"/>
          </a:xfrm>
          <a:prstGeom prst="rect">
            <a:avLst/>
          </a:prstGeom>
        </p:spPr>
      </p:pic>
    </p:spTree>
    <p:extLst>
      <p:ext uri="{BB962C8B-B14F-4D97-AF65-F5344CB8AC3E}">
        <p14:creationId xmlns:p14="http://schemas.microsoft.com/office/powerpoint/2010/main" val="38208511"/>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2500"/>
                            </p:stCondLst>
                            <p:childTnLst>
                              <p:par>
                                <p:cTn id="9" presetID="16" presetClass="entr" presetSubtype="21"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5000"/>
                            </p:stCondLst>
                            <p:childTnLst>
                              <p:par>
                                <p:cTn id="13" presetID="16" presetClass="entr" presetSubtype="21"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7500"/>
                            </p:stCondLst>
                            <p:childTnLst>
                              <p:par>
                                <p:cTn id="17" presetID="16" presetClass="entr" presetSubtype="21"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10000"/>
                            </p:stCondLst>
                            <p:childTnLst>
                              <p:par>
                                <p:cTn id="21" presetID="16" presetClass="entr" presetSubtype="21"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12500"/>
                            </p:stCondLst>
                            <p:childTnLst>
                              <p:par>
                                <p:cTn id="25" presetID="26" presetClass="emph" presetSubtype="0" fill="hold" nodeType="afterEffect">
                                  <p:stCondLst>
                                    <p:cond delay="200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E510-BD84-67F0-D203-BF9E427B0AAD}"/>
              </a:ext>
            </a:extLst>
          </p:cNvPr>
          <p:cNvSpPr>
            <a:spLocks noGrp="1"/>
          </p:cNvSpPr>
          <p:nvPr>
            <p:ph type="title"/>
          </p:nvPr>
        </p:nvSpPr>
        <p:spPr>
          <a:xfrm>
            <a:off x="1393638" y="418212"/>
            <a:ext cx="9404723" cy="884377"/>
          </a:xfrm>
        </p:spPr>
        <p:txBody>
          <a:bodyPr/>
          <a:lstStyle/>
          <a:p>
            <a:pPr algn="ctr"/>
            <a:r>
              <a:rPr lang="en-US" dirty="0">
                <a:solidFill>
                  <a:schemeClr val="bg1"/>
                </a:solidFill>
              </a:rPr>
              <a:t>Polling Place Accessibility</a:t>
            </a:r>
          </a:p>
        </p:txBody>
      </p:sp>
      <p:pic>
        <p:nvPicPr>
          <p:cNvPr id="4" name="Picture 3">
            <a:extLst>
              <a:ext uri="{FF2B5EF4-FFF2-40B4-BE49-F238E27FC236}">
                <a16:creationId xmlns:a16="http://schemas.microsoft.com/office/drawing/2014/main" id="{400AE7EE-CA25-30D3-CBF1-D91DA7167EE5}"/>
              </a:ext>
            </a:extLst>
          </p:cNvPr>
          <p:cNvPicPr>
            <a:picLocks noChangeAspect="1"/>
          </p:cNvPicPr>
          <p:nvPr/>
        </p:nvPicPr>
        <p:blipFill>
          <a:blip r:embed="rId2"/>
          <a:stretch>
            <a:fillRect/>
          </a:stretch>
        </p:blipFill>
        <p:spPr>
          <a:xfrm>
            <a:off x="1052946" y="1738921"/>
            <a:ext cx="4591695" cy="3971957"/>
          </a:xfrm>
          <a:prstGeom prst="rect">
            <a:avLst/>
          </a:prstGeom>
        </p:spPr>
      </p:pic>
      <p:sp>
        <p:nvSpPr>
          <p:cNvPr id="6" name="TextBox 5">
            <a:extLst>
              <a:ext uri="{FF2B5EF4-FFF2-40B4-BE49-F238E27FC236}">
                <a16:creationId xmlns:a16="http://schemas.microsoft.com/office/drawing/2014/main" id="{EED6F0F2-5D25-F88F-4F44-3B9432739EC7}"/>
              </a:ext>
            </a:extLst>
          </p:cNvPr>
          <p:cNvSpPr txBox="1"/>
          <p:nvPr/>
        </p:nvSpPr>
        <p:spPr>
          <a:xfrm>
            <a:off x="6095999" y="1674674"/>
            <a:ext cx="5351254" cy="2862322"/>
          </a:xfrm>
          <a:prstGeom prst="rect">
            <a:avLst/>
          </a:prstGeom>
          <a:noFill/>
        </p:spPr>
        <p:txBody>
          <a:bodyPr wrap="square" rtlCol="0">
            <a:spAutoFit/>
          </a:bodyPr>
          <a:lstStyle/>
          <a:p>
            <a:r>
              <a:rPr lang="en-US" dirty="0">
                <a:solidFill>
                  <a:schemeClr val="bg1"/>
                </a:solidFill>
              </a:rPr>
              <a:t>Election officials should map the pathway through the polling place to ensure there are no barriers or impediments to accessibility. </a:t>
            </a:r>
          </a:p>
          <a:p>
            <a:endParaRPr lang="en-US" dirty="0">
              <a:solidFill>
                <a:schemeClr val="bg1"/>
              </a:solidFill>
            </a:endParaRPr>
          </a:p>
          <a:p>
            <a:r>
              <a:rPr lang="en-US" dirty="0">
                <a:solidFill>
                  <a:schemeClr val="bg1"/>
                </a:solidFill>
              </a:rPr>
              <a:t>Place detectable objects to indicate protruding water fountains, undersides of stairs, or similar barriers. Ensure that these objects (or any other obstacles) do not impede the required maneuvering clearance on both sides of any doors or gates.</a:t>
            </a:r>
          </a:p>
        </p:txBody>
      </p:sp>
      <p:pic>
        <p:nvPicPr>
          <p:cNvPr id="8" name="Picture 7" descr="A close-up of a traffic cone&#10;&#10;Description automatically generated">
            <a:extLst>
              <a:ext uri="{FF2B5EF4-FFF2-40B4-BE49-F238E27FC236}">
                <a16:creationId xmlns:a16="http://schemas.microsoft.com/office/drawing/2014/main" id="{3E1AEC73-4F30-CFE7-A0FE-7E3D6E4AC0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19408" y="4408273"/>
            <a:ext cx="2156276" cy="2190966"/>
          </a:xfrm>
          <a:prstGeom prst="rect">
            <a:avLst/>
          </a:prstGeom>
        </p:spPr>
      </p:pic>
    </p:spTree>
    <p:extLst>
      <p:ext uri="{BB962C8B-B14F-4D97-AF65-F5344CB8AC3E}">
        <p14:creationId xmlns:p14="http://schemas.microsoft.com/office/powerpoint/2010/main" val="2815782640"/>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6"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800" y="1730465"/>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2" name="TextBox 1">
            <a:extLst>
              <a:ext uri="{FF2B5EF4-FFF2-40B4-BE49-F238E27FC236}">
                <a16:creationId xmlns:a16="http://schemas.microsoft.com/office/drawing/2014/main" id="{E550E3E8-1816-FF9C-13AE-FF5A2B970AFB}"/>
              </a:ext>
            </a:extLst>
          </p:cNvPr>
          <p:cNvSpPr txBox="1"/>
          <p:nvPr/>
        </p:nvSpPr>
        <p:spPr>
          <a:xfrm>
            <a:off x="1066799" y="116246"/>
            <a:ext cx="10058401"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PHYSICAL CONSIDERATIONS FOR THE POLLING PLACE</a:t>
            </a:r>
          </a:p>
        </p:txBody>
      </p:sp>
      <p:pic>
        <p:nvPicPr>
          <p:cNvPr id="6" name="Online Media 5" title="Accessible Elections- Information for Election Officials: Physical Considerations For Polling Places">
            <a:hlinkClick r:id="" action="ppaction://media"/>
            <a:extLst>
              <a:ext uri="{FF2B5EF4-FFF2-40B4-BE49-F238E27FC236}">
                <a16:creationId xmlns:a16="http://schemas.microsoft.com/office/drawing/2014/main" id="{EE1FB23F-A424-559A-9C53-FDBDBA2AC25C}"/>
              </a:ext>
            </a:extLst>
          </p:cNvPr>
          <p:cNvPicPr>
            <a:picLocks noRot="1" noChangeAspect="1"/>
          </p:cNvPicPr>
          <p:nvPr>
            <a:videoFile r:link="rId1"/>
          </p:nvPr>
        </p:nvPicPr>
        <p:blipFill>
          <a:blip r:embed="rId3"/>
          <a:stretch>
            <a:fillRect/>
          </a:stretch>
        </p:blipFill>
        <p:spPr>
          <a:xfrm>
            <a:off x="2218980" y="2218139"/>
            <a:ext cx="7754038" cy="4381042"/>
          </a:xfrm>
          <a:prstGeom prst="rect">
            <a:avLst/>
          </a:prstGeom>
        </p:spPr>
      </p:pic>
    </p:spTree>
    <p:extLst>
      <p:ext uri="{BB962C8B-B14F-4D97-AF65-F5344CB8AC3E}">
        <p14:creationId xmlns:p14="http://schemas.microsoft.com/office/powerpoint/2010/main" val="2574018292"/>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Polling Place Accessibility</a:t>
            </a:r>
          </a:p>
        </p:txBody>
      </p:sp>
      <p:sp>
        <p:nvSpPr>
          <p:cNvPr id="5" name="TextBox 4">
            <a:extLst>
              <a:ext uri="{FF2B5EF4-FFF2-40B4-BE49-F238E27FC236}">
                <a16:creationId xmlns:a16="http://schemas.microsoft.com/office/drawing/2014/main" id="{0474AA31-0287-5C8F-5978-A4EB3C21080D}"/>
              </a:ext>
            </a:extLst>
          </p:cNvPr>
          <p:cNvSpPr txBox="1"/>
          <p:nvPr/>
        </p:nvSpPr>
        <p:spPr>
          <a:xfrm>
            <a:off x="1958196" y="1424422"/>
            <a:ext cx="7969371" cy="461665"/>
          </a:xfrm>
          <a:prstGeom prst="rect">
            <a:avLst/>
          </a:prstGeom>
          <a:noFill/>
        </p:spPr>
        <p:txBody>
          <a:bodyPr wrap="square" rtlCol="0">
            <a:spAutoFit/>
          </a:bodyPr>
          <a:lstStyle/>
          <a:p>
            <a:pPr algn="ctr"/>
            <a:r>
              <a:rPr lang="en-US" sz="2400" dirty="0">
                <a:solidFill>
                  <a:schemeClr val="bg1"/>
                </a:solidFill>
              </a:rPr>
              <a:t>Accessibility extends beyond the built environment.</a:t>
            </a:r>
          </a:p>
        </p:txBody>
      </p:sp>
      <p:sp>
        <p:nvSpPr>
          <p:cNvPr id="6" name="TextBox 5">
            <a:extLst>
              <a:ext uri="{FF2B5EF4-FFF2-40B4-BE49-F238E27FC236}">
                <a16:creationId xmlns:a16="http://schemas.microsoft.com/office/drawing/2014/main" id="{5581672D-480A-5A95-7813-A05E1F6BF47B}"/>
              </a:ext>
            </a:extLst>
          </p:cNvPr>
          <p:cNvSpPr txBox="1"/>
          <p:nvPr/>
        </p:nvSpPr>
        <p:spPr>
          <a:xfrm>
            <a:off x="3653520" y="4276045"/>
            <a:ext cx="4720087" cy="461665"/>
          </a:xfrm>
          <a:prstGeom prst="rect">
            <a:avLst/>
          </a:prstGeom>
          <a:noFill/>
        </p:spPr>
        <p:txBody>
          <a:bodyPr wrap="square" rtlCol="0">
            <a:spAutoFit/>
          </a:bodyPr>
          <a:lstStyle/>
          <a:p>
            <a:pPr algn="ctr"/>
            <a:r>
              <a:rPr lang="en-US" sz="2400" dirty="0">
                <a:solidFill>
                  <a:schemeClr val="bg1"/>
                </a:solidFill>
              </a:rPr>
              <a:t>Are check-in signs accessible?</a:t>
            </a:r>
          </a:p>
        </p:txBody>
      </p:sp>
      <p:sp>
        <p:nvSpPr>
          <p:cNvPr id="7" name="TextBox 6">
            <a:extLst>
              <a:ext uri="{FF2B5EF4-FFF2-40B4-BE49-F238E27FC236}">
                <a16:creationId xmlns:a16="http://schemas.microsoft.com/office/drawing/2014/main" id="{09FC6BC1-5E64-851C-C83B-F54FD589EB80}"/>
              </a:ext>
            </a:extLst>
          </p:cNvPr>
          <p:cNvSpPr txBox="1"/>
          <p:nvPr/>
        </p:nvSpPr>
        <p:spPr>
          <a:xfrm>
            <a:off x="877019" y="4971913"/>
            <a:ext cx="10437961" cy="461665"/>
          </a:xfrm>
          <a:prstGeom prst="rect">
            <a:avLst/>
          </a:prstGeom>
          <a:noFill/>
        </p:spPr>
        <p:txBody>
          <a:bodyPr wrap="square" rtlCol="0">
            <a:spAutoFit/>
          </a:bodyPr>
          <a:lstStyle/>
          <a:p>
            <a:pPr algn="ctr"/>
            <a:r>
              <a:rPr lang="en-US" sz="2400" dirty="0">
                <a:solidFill>
                  <a:schemeClr val="bg1"/>
                </a:solidFill>
              </a:rPr>
              <a:t>Can the poll workers communicate in an accessible manner?</a:t>
            </a:r>
          </a:p>
        </p:txBody>
      </p:sp>
      <p:sp>
        <p:nvSpPr>
          <p:cNvPr id="9" name="TextBox 8">
            <a:extLst>
              <a:ext uri="{FF2B5EF4-FFF2-40B4-BE49-F238E27FC236}">
                <a16:creationId xmlns:a16="http://schemas.microsoft.com/office/drawing/2014/main" id="{AD7268A9-CAFA-4B0D-45E4-78BEBDA2D734}"/>
              </a:ext>
            </a:extLst>
          </p:cNvPr>
          <p:cNvSpPr txBox="1"/>
          <p:nvPr/>
        </p:nvSpPr>
        <p:spPr>
          <a:xfrm>
            <a:off x="767752" y="2119263"/>
            <a:ext cx="10766484" cy="830997"/>
          </a:xfrm>
          <a:prstGeom prst="rect">
            <a:avLst/>
          </a:prstGeom>
          <a:noFill/>
        </p:spPr>
        <p:txBody>
          <a:bodyPr wrap="square" rtlCol="0">
            <a:spAutoFit/>
          </a:bodyPr>
          <a:lstStyle/>
          <a:p>
            <a:pPr algn="ctr"/>
            <a:r>
              <a:rPr lang="en-US" sz="2400" dirty="0">
                <a:solidFill>
                  <a:schemeClr val="bg1"/>
                </a:solidFill>
              </a:rPr>
              <a:t>Polling places should include accessible signs and instructions that guide voters through the voting process.</a:t>
            </a:r>
          </a:p>
        </p:txBody>
      </p:sp>
      <p:sp>
        <p:nvSpPr>
          <p:cNvPr id="10" name="TextBox 9">
            <a:extLst>
              <a:ext uri="{FF2B5EF4-FFF2-40B4-BE49-F238E27FC236}">
                <a16:creationId xmlns:a16="http://schemas.microsoft.com/office/drawing/2014/main" id="{1CB459A0-4E45-2255-D98C-4104F626A657}"/>
              </a:ext>
            </a:extLst>
          </p:cNvPr>
          <p:cNvSpPr txBox="1"/>
          <p:nvPr/>
        </p:nvSpPr>
        <p:spPr>
          <a:xfrm>
            <a:off x="1222792" y="5667781"/>
            <a:ext cx="9808234" cy="461665"/>
          </a:xfrm>
          <a:prstGeom prst="rect">
            <a:avLst/>
          </a:prstGeom>
          <a:noFill/>
        </p:spPr>
        <p:txBody>
          <a:bodyPr wrap="square" rtlCol="0">
            <a:spAutoFit/>
          </a:bodyPr>
          <a:lstStyle/>
          <a:p>
            <a:pPr algn="ctr"/>
            <a:r>
              <a:rPr lang="en-US" sz="2400" dirty="0">
                <a:solidFill>
                  <a:schemeClr val="bg1"/>
                </a:solidFill>
              </a:rPr>
              <a:t>Are poll workers trained on disability etiquette?</a:t>
            </a:r>
          </a:p>
        </p:txBody>
      </p:sp>
    </p:spTree>
    <p:extLst>
      <p:ext uri="{BB962C8B-B14F-4D97-AF65-F5344CB8AC3E}">
        <p14:creationId xmlns:p14="http://schemas.microsoft.com/office/powerpoint/2010/main" val="1440974371"/>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grpId="0" nodeType="afterEffect">
                                  <p:stCondLst>
                                    <p:cond delay="7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4750"/>
                            </p:stCondLst>
                            <p:childTnLst>
                              <p:par>
                                <p:cTn id="25" presetID="2" presetClass="entr" presetSubtype="4" fill="hold" grpId="0" nodeType="afterEffect">
                                  <p:stCondLst>
                                    <p:cond delay="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799" y="1342277"/>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5" name="TextBox 4">
            <a:extLst>
              <a:ext uri="{FF2B5EF4-FFF2-40B4-BE49-F238E27FC236}">
                <a16:creationId xmlns:a16="http://schemas.microsoft.com/office/drawing/2014/main" id="{3BC19AB1-C3AF-5E56-55E9-D9DF5FC6E77F}"/>
              </a:ext>
            </a:extLst>
          </p:cNvPr>
          <p:cNvSpPr txBox="1"/>
          <p:nvPr/>
        </p:nvSpPr>
        <p:spPr>
          <a:xfrm>
            <a:off x="1709467" y="271521"/>
            <a:ext cx="8773064" cy="923330"/>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ASSISTIVE TECHNOLOGY</a:t>
            </a:r>
          </a:p>
        </p:txBody>
      </p:sp>
      <p:pic>
        <p:nvPicPr>
          <p:cNvPr id="8" name="Online Media 7" title="Accessible Elections - Information for Election Officials: Assistive Technology">
            <a:hlinkClick r:id="" action="ppaction://media"/>
            <a:extLst>
              <a:ext uri="{FF2B5EF4-FFF2-40B4-BE49-F238E27FC236}">
                <a16:creationId xmlns:a16="http://schemas.microsoft.com/office/drawing/2014/main" id="{A97B22CD-C49B-3DCA-131D-2F83A3AEDDAB}"/>
              </a:ext>
            </a:extLst>
          </p:cNvPr>
          <p:cNvPicPr>
            <a:picLocks noRot="1" noChangeAspect="1"/>
          </p:cNvPicPr>
          <p:nvPr>
            <a:videoFile r:link="rId1"/>
          </p:nvPr>
        </p:nvPicPr>
        <p:blipFill>
          <a:blip r:embed="rId3"/>
          <a:stretch>
            <a:fillRect/>
          </a:stretch>
        </p:blipFill>
        <p:spPr>
          <a:xfrm>
            <a:off x="1921368" y="1977377"/>
            <a:ext cx="8349261" cy="4717343"/>
          </a:xfrm>
          <a:prstGeom prst="rect">
            <a:avLst/>
          </a:prstGeom>
        </p:spPr>
      </p:pic>
    </p:spTree>
    <p:extLst>
      <p:ext uri="{BB962C8B-B14F-4D97-AF65-F5344CB8AC3E}">
        <p14:creationId xmlns:p14="http://schemas.microsoft.com/office/powerpoint/2010/main" val="3640844933"/>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25D7-EE64-0F58-BDDC-072484BA5D27}"/>
              </a:ext>
            </a:extLst>
          </p:cNvPr>
          <p:cNvSpPr>
            <a:spLocks noGrp="1"/>
          </p:cNvSpPr>
          <p:nvPr>
            <p:ph type="title"/>
          </p:nvPr>
        </p:nvSpPr>
        <p:spPr>
          <a:xfrm>
            <a:off x="861657" y="547097"/>
            <a:ext cx="7332846" cy="846826"/>
          </a:xfrm>
        </p:spPr>
        <p:txBody>
          <a:bodyPr/>
          <a:lstStyle/>
          <a:p>
            <a:r>
              <a:rPr lang="en-US" dirty="0">
                <a:solidFill>
                  <a:schemeClr val="bg1"/>
                </a:solidFill>
              </a:rPr>
              <a:t>Accessible Voting</a:t>
            </a:r>
          </a:p>
        </p:txBody>
      </p:sp>
      <p:sp>
        <p:nvSpPr>
          <p:cNvPr id="3" name="Text Placeholder 2">
            <a:extLst>
              <a:ext uri="{FF2B5EF4-FFF2-40B4-BE49-F238E27FC236}">
                <a16:creationId xmlns:a16="http://schemas.microsoft.com/office/drawing/2014/main" id="{6B02F29B-A32D-12E4-A3B2-75A6BEF0F2AB}"/>
              </a:ext>
            </a:extLst>
          </p:cNvPr>
          <p:cNvSpPr>
            <a:spLocks noGrp="1"/>
          </p:cNvSpPr>
          <p:nvPr>
            <p:ph type="body" sz="half" idx="2"/>
          </p:nvPr>
        </p:nvSpPr>
        <p:spPr>
          <a:xfrm>
            <a:off x="861657" y="1668106"/>
            <a:ext cx="6039476" cy="491705"/>
          </a:xfrm>
        </p:spPr>
        <p:txBody>
          <a:bodyPr/>
          <a:lstStyle/>
          <a:p>
            <a:r>
              <a:rPr lang="en-US" dirty="0">
                <a:solidFill>
                  <a:schemeClr val="bg1"/>
                </a:solidFill>
              </a:rPr>
              <a:t>Accessible voting is defined as a voter being able to</a:t>
            </a:r>
          </a:p>
        </p:txBody>
      </p:sp>
      <p:sp>
        <p:nvSpPr>
          <p:cNvPr id="4" name="TextBox 3">
            <a:extLst>
              <a:ext uri="{FF2B5EF4-FFF2-40B4-BE49-F238E27FC236}">
                <a16:creationId xmlns:a16="http://schemas.microsoft.com/office/drawing/2014/main" id="{2BEDDC6E-D1AE-00E8-41DE-473A9B29FF7B}"/>
              </a:ext>
            </a:extLst>
          </p:cNvPr>
          <p:cNvSpPr txBox="1"/>
          <p:nvPr/>
        </p:nvSpPr>
        <p:spPr>
          <a:xfrm>
            <a:off x="861657" y="2095612"/>
            <a:ext cx="810883" cy="369332"/>
          </a:xfrm>
          <a:prstGeom prst="rect">
            <a:avLst/>
          </a:prstGeom>
          <a:noFill/>
        </p:spPr>
        <p:txBody>
          <a:bodyPr wrap="square" rtlCol="0">
            <a:spAutoFit/>
          </a:bodyPr>
          <a:lstStyle/>
          <a:p>
            <a:r>
              <a:rPr lang="en-US" dirty="0">
                <a:solidFill>
                  <a:schemeClr val="bg1"/>
                </a:solidFill>
              </a:rPr>
              <a:t>mark, </a:t>
            </a:r>
          </a:p>
        </p:txBody>
      </p:sp>
      <p:sp>
        <p:nvSpPr>
          <p:cNvPr id="5" name="TextBox 4">
            <a:extLst>
              <a:ext uri="{FF2B5EF4-FFF2-40B4-BE49-F238E27FC236}">
                <a16:creationId xmlns:a16="http://schemas.microsoft.com/office/drawing/2014/main" id="{31218532-40B8-301E-259B-784E119FC80A}"/>
              </a:ext>
            </a:extLst>
          </p:cNvPr>
          <p:cNvSpPr txBox="1"/>
          <p:nvPr/>
        </p:nvSpPr>
        <p:spPr>
          <a:xfrm>
            <a:off x="1521203" y="2095612"/>
            <a:ext cx="750498" cy="369332"/>
          </a:xfrm>
          <a:prstGeom prst="rect">
            <a:avLst/>
          </a:prstGeom>
          <a:noFill/>
        </p:spPr>
        <p:txBody>
          <a:bodyPr wrap="square" rtlCol="0">
            <a:spAutoFit/>
          </a:bodyPr>
          <a:lstStyle/>
          <a:p>
            <a:r>
              <a:rPr lang="en-US" dirty="0">
                <a:solidFill>
                  <a:schemeClr val="bg1"/>
                </a:solidFill>
              </a:rPr>
              <a:t>cast,</a:t>
            </a:r>
          </a:p>
        </p:txBody>
      </p:sp>
      <p:sp>
        <p:nvSpPr>
          <p:cNvPr id="6" name="TextBox 5">
            <a:extLst>
              <a:ext uri="{FF2B5EF4-FFF2-40B4-BE49-F238E27FC236}">
                <a16:creationId xmlns:a16="http://schemas.microsoft.com/office/drawing/2014/main" id="{4F4141D5-043F-2DEB-8F75-D3206B29A82C}"/>
              </a:ext>
            </a:extLst>
          </p:cNvPr>
          <p:cNvSpPr txBox="1"/>
          <p:nvPr/>
        </p:nvSpPr>
        <p:spPr>
          <a:xfrm>
            <a:off x="2097204" y="2095418"/>
            <a:ext cx="2552433" cy="369332"/>
          </a:xfrm>
          <a:prstGeom prst="rect">
            <a:avLst/>
          </a:prstGeom>
          <a:noFill/>
        </p:spPr>
        <p:txBody>
          <a:bodyPr wrap="square" rtlCol="0">
            <a:spAutoFit/>
          </a:bodyPr>
          <a:lstStyle/>
          <a:p>
            <a:r>
              <a:rPr lang="en-US" dirty="0">
                <a:solidFill>
                  <a:schemeClr val="bg1"/>
                </a:solidFill>
              </a:rPr>
              <a:t>and verify their ballot</a:t>
            </a:r>
          </a:p>
        </p:txBody>
      </p:sp>
      <p:sp>
        <p:nvSpPr>
          <p:cNvPr id="7" name="TextBox 6">
            <a:extLst>
              <a:ext uri="{FF2B5EF4-FFF2-40B4-BE49-F238E27FC236}">
                <a16:creationId xmlns:a16="http://schemas.microsoft.com/office/drawing/2014/main" id="{E5E1F654-8B9E-7F6F-6E0B-DCF9F4A789E3}"/>
              </a:ext>
            </a:extLst>
          </p:cNvPr>
          <p:cNvSpPr txBox="1"/>
          <p:nvPr/>
        </p:nvSpPr>
        <p:spPr>
          <a:xfrm>
            <a:off x="4500644" y="2101736"/>
            <a:ext cx="1147313" cy="369332"/>
          </a:xfrm>
          <a:prstGeom prst="rect">
            <a:avLst/>
          </a:prstGeom>
          <a:noFill/>
        </p:spPr>
        <p:txBody>
          <a:bodyPr wrap="square" rtlCol="0">
            <a:spAutoFit/>
          </a:bodyPr>
          <a:lstStyle/>
          <a:p>
            <a:r>
              <a:rPr lang="en-US" dirty="0">
                <a:solidFill>
                  <a:schemeClr val="bg1"/>
                </a:solidFill>
              </a:rPr>
              <a:t>privately</a:t>
            </a:r>
          </a:p>
        </p:txBody>
      </p:sp>
      <p:sp>
        <p:nvSpPr>
          <p:cNvPr id="8" name="TextBox 7">
            <a:extLst>
              <a:ext uri="{FF2B5EF4-FFF2-40B4-BE49-F238E27FC236}">
                <a16:creationId xmlns:a16="http://schemas.microsoft.com/office/drawing/2014/main" id="{007F1877-2536-482E-969D-A4BCCACF6141}"/>
              </a:ext>
            </a:extLst>
          </p:cNvPr>
          <p:cNvSpPr txBox="1"/>
          <p:nvPr/>
        </p:nvSpPr>
        <p:spPr>
          <a:xfrm>
            <a:off x="5513943" y="2095418"/>
            <a:ext cx="2501661" cy="369332"/>
          </a:xfrm>
          <a:prstGeom prst="rect">
            <a:avLst/>
          </a:prstGeom>
          <a:noFill/>
        </p:spPr>
        <p:txBody>
          <a:bodyPr wrap="square" rtlCol="0">
            <a:spAutoFit/>
          </a:bodyPr>
          <a:lstStyle/>
          <a:p>
            <a:r>
              <a:rPr lang="en-US" dirty="0">
                <a:solidFill>
                  <a:schemeClr val="bg1"/>
                </a:solidFill>
              </a:rPr>
              <a:t>and independently.</a:t>
            </a:r>
          </a:p>
        </p:txBody>
      </p:sp>
      <p:sp>
        <p:nvSpPr>
          <p:cNvPr id="11" name="TextBox 10">
            <a:extLst>
              <a:ext uri="{FF2B5EF4-FFF2-40B4-BE49-F238E27FC236}">
                <a16:creationId xmlns:a16="http://schemas.microsoft.com/office/drawing/2014/main" id="{CCE44064-E7A9-6617-7305-83873384CEE7}"/>
              </a:ext>
            </a:extLst>
          </p:cNvPr>
          <p:cNvSpPr txBox="1"/>
          <p:nvPr/>
        </p:nvSpPr>
        <p:spPr>
          <a:xfrm>
            <a:off x="1648481" y="2769426"/>
            <a:ext cx="8332132" cy="1477328"/>
          </a:xfrm>
          <a:prstGeom prst="rect">
            <a:avLst/>
          </a:prstGeom>
          <a:noFill/>
        </p:spPr>
        <p:txBody>
          <a:bodyPr wrap="square" rtlCol="0">
            <a:spAutoFit/>
          </a:bodyPr>
          <a:lstStyle/>
          <a:p>
            <a:r>
              <a:rPr lang="en-US" dirty="0">
                <a:solidFill>
                  <a:schemeClr val="bg1"/>
                </a:solidFill>
              </a:rPr>
              <a:t>HAVA requires accessible voting systems for voters with disabilities in all polling places: "The voting system shall... be accessible for individuals with disabilities, including nonvisual accessibility for the blind and visually impaired, in a manner that provides the same opportunity for access and participation (including privacy and independence) as for others."</a:t>
            </a:r>
          </a:p>
        </p:txBody>
      </p:sp>
      <p:sp>
        <p:nvSpPr>
          <p:cNvPr id="12" name="TextBox 11">
            <a:extLst>
              <a:ext uri="{FF2B5EF4-FFF2-40B4-BE49-F238E27FC236}">
                <a16:creationId xmlns:a16="http://schemas.microsoft.com/office/drawing/2014/main" id="{861619AA-A286-1497-F876-265144950C09}"/>
              </a:ext>
            </a:extLst>
          </p:cNvPr>
          <p:cNvSpPr txBox="1"/>
          <p:nvPr/>
        </p:nvSpPr>
        <p:spPr>
          <a:xfrm>
            <a:off x="2638847" y="4422631"/>
            <a:ext cx="8825659" cy="923330"/>
          </a:xfrm>
          <a:prstGeom prst="rect">
            <a:avLst/>
          </a:prstGeom>
          <a:noFill/>
        </p:spPr>
        <p:txBody>
          <a:bodyPr wrap="square" rtlCol="0">
            <a:spAutoFit/>
          </a:bodyPr>
          <a:lstStyle/>
          <a:p>
            <a:r>
              <a:rPr lang="en-US" dirty="0">
                <a:solidFill>
                  <a:schemeClr val="bg1"/>
                </a:solidFill>
              </a:rPr>
              <a:t>Voters may choose to use an accessible voting machine, personal assistive technology, or request assistance from a third party to vote subject to the completion of the assisted voter affidavit. </a:t>
            </a:r>
          </a:p>
        </p:txBody>
      </p:sp>
      <p:sp>
        <p:nvSpPr>
          <p:cNvPr id="13" name="TextBox 12">
            <a:extLst>
              <a:ext uri="{FF2B5EF4-FFF2-40B4-BE49-F238E27FC236}">
                <a16:creationId xmlns:a16="http://schemas.microsoft.com/office/drawing/2014/main" id="{5AEEB3D7-5693-8B21-D453-3F36E90FD89B}"/>
              </a:ext>
            </a:extLst>
          </p:cNvPr>
          <p:cNvSpPr txBox="1"/>
          <p:nvPr/>
        </p:nvSpPr>
        <p:spPr>
          <a:xfrm>
            <a:off x="1133728" y="5621125"/>
            <a:ext cx="4786300" cy="923330"/>
          </a:xfrm>
          <a:prstGeom prst="rect">
            <a:avLst/>
          </a:prstGeom>
          <a:noFill/>
        </p:spPr>
        <p:txBody>
          <a:bodyPr wrap="square" rtlCol="0">
            <a:spAutoFit/>
          </a:bodyPr>
          <a:lstStyle/>
          <a:p>
            <a:r>
              <a:rPr lang="en-US" dirty="0">
                <a:solidFill>
                  <a:schemeClr val="bg1"/>
                </a:solidFill>
              </a:rPr>
              <a:t>Poll workers should be aware of any available voting aids, voting assistance, or required procedures.</a:t>
            </a:r>
            <a:endParaRPr lang="en-US" dirty="0"/>
          </a:p>
        </p:txBody>
      </p:sp>
      <p:sp>
        <p:nvSpPr>
          <p:cNvPr id="14" name="TextBox 13">
            <a:extLst>
              <a:ext uri="{FF2B5EF4-FFF2-40B4-BE49-F238E27FC236}">
                <a16:creationId xmlns:a16="http://schemas.microsoft.com/office/drawing/2014/main" id="{C06844F5-D64E-4AAE-B38E-30C0FED5D859}"/>
              </a:ext>
            </a:extLst>
          </p:cNvPr>
          <p:cNvSpPr txBox="1"/>
          <p:nvPr/>
        </p:nvSpPr>
        <p:spPr>
          <a:xfrm>
            <a:off x="6435685" y="5621125"/>
            <a:ext cx="5523254" cy="923330"/>
          </a:xfrm>
          <a:prstGeom prst="rect">
            <a:avLst/>
          </a:prstGeom>
          <a:noFill/>
        </p:spPr>
        <p:txBody>
          <a:bodyPr wrap="square" rtlCol="0">
            <a:spAutoFit/>
          </a:bodyPr>
          <a:lstStyle/>
          <a:p>
            <a:r>
              <a:rPr lang="en-US" dirty="0">
                <a:solidFill>
                  <a:schemeClr val="bg1"/>
                </a:solidFill>
              </a:rPr>
              <a:t>Poll workers should also be trained on how to operate the accessible voting machines and be familiar with the accessible features.</a:t>
            </a:r>
            <a:endParaRPr lang="en-US" dirty="0"/>
          </a:p>
        </p:txBody>
      </p:sp>
      <p:pic>
        <p:nvPicPr>
          <p:cNvPr id="16" name="Picture 15" descr="A blue check mark in a circle&#10;&#10;Description automatically generated">
            <a:extLst>
              <a:ext uri="{FF2B5EF4-FFF2-40B4-BE49-F238E27FC236}">
                <a16:creationId xmlns:a16="http://schemas.microsoft.com/office/drawing/2014/main" id="{16CE007D-7768-2A71-EE10-BCED28C0FD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56315" y="5739288"/>
            <a:ext cx="679370" cy="687004"/>
          </a:xfrm>
          <a:prstGeom prst="rect">
            <a:avLst/>
          </a:prstGeom>
        </p:spPr>
      </p:pic>
      <p:pic>
        <p:nvPicPr>
          <p:cNvPr id="17" name="Picture 16" descr="A blue check mark in a circle&#10;&#10;Description automatically generated">
            <a:extLst>
              <a:ext uri="{FF2B5EF4-FFF2-40B4-BE49-F238E27FC236}">
                <a16:creationId xmlns:a16="http://schemas.microsoft.com/office/drawing/2014/main" id="{C65DE8F8-81B9-DF7D-1EEB-8A6FE035ED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4358" y="5739288"/>
            <a:ext cx="679370" cy="687004"/>
          </a:xfrm>
          <a:prstGeom prst="rect">
            <a:avLst/>
          </a:prstGeom>
        </p:spPr>
      </p:pic>
      <p:pic>
        <p:nvPicPr>
          <p:cNvPr id="21" name="Picture 20" descr="A hand writing on a white board&#10;&#10;Description automatically generated">
            <a:extLst>
              <a:ext uri="{FF2B5EF4-FFF2-40B4-BE49-F238E27FC236}">
                <a16:creationId xmlns:a16="http://schemas.microsoft.com/office/drawing/2014/main" id="{5AFA275A-3D8A-24C3-B626-DA6022F9DFFA}"/>
              </a:ext>
            </a:extLst>
          </p:cNvPr>
          <p:cNvPicPr>
            <a:picLocks noChangeAspect="1"/>
          </p:cNvPicPr>
          <p:nvPr/>
        </p:nvPicPr>
        <p:blipFill>
          <a:blip r:embed="rId4">
            <a:alphaModFix/>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13322" y="493025"/>
            <a:ext cx="2762947" cy="18365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436067"/>
      </p:ext>
    </p:extLst>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362">
                                          <p:stCondLst>
                                            <p:cond delay="0"/>
                                          </p:stCondLst>
                                        </p:cTn>
                                        <p:tgtEl>
                                          <p:spTgt spid="4"/>
                                        </p:tgtEl>
                                      </p:cBhvr>
                                    </p:animEffect>
                                    <p:anim calcmode="lin" valueType="num">
                                      <p:cBhvr>
                                        <p:cTn id="15"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20" dur="16">
                                          <p:stCondLst>
                                            <p:cond delay="406"/>
                                          </p:stCondLst>
                                        </p:cTn>
                                        <p:tgtEl>
                                          <p:spTgt spid="4"/>
                                        </p:tgtEl>
                                      </p:cBhvr>
                                      <p:to x="100000" y="60000"/>
                                    </p:animScale>
                                    <p:animScale>
                                      <p:cBhvr>
                                        <p:cTn id="21" dur="104" decel="50000">
                                          <p:stCondLst>
                                            <p:cond delay="423"/>
                                          </p:stCondLst>
                                        </p:cTn>
                                        <p:tgtEl>
                                          <p:spTgt spid="4"/>
                                        </p:tgtEl>
                                      </p:cBhvr>
                                      <p:to x="100000" y="100000"/>
                                    </p:animScale>
                                    <p:animScale>
                                      <p:cBhvr>
                                        <p:cTn id="22" dur="16">
                                          <p:stCondLst>
                                            <p:cond delay="820"/>
                                          </p:stCondLst>
                                        </p:cTn>
                                        <p:tgtEl>
                                          <p:spTgt spid="4"/>
                                        </p:tgtEl>
                                      </p:cBhvr>
                                      <p:to x="100000" y="80000"/>
                                    </p:animScale>
                                    <p:animScale>
                                      <p:cBhvr>
                                        <p:cTn id="23" dur="104" decel="50000">
                                          <p:stCondLst>
                                            <p:cond delay="836"/>
                                          </p:stCondLst>
                                        </p:cTn>
                                        <p:tgtEl>
                                          <p:spTgt spid="4"/>
                                        </p:tgtEl>
                                      </p:cBhvr>
                                      <p:to x="100000" y="100000"/>
                                    </p:animScale>
                                    <p:animScale>
                                      <p:cBhvr>
                                        <p:cTn id="24" dur="16">
                                          <p:stCondLst>
                                            <p:cond delay="1026"/>
                                          </p:stCondLst>
                                        </p:cTn>
                                        <p:tgtEl>
                                          <p:spTgt spid="4"/>
                                        </p:tgtEl>
                                      </p:cBhvr>
                                      <p:to x="100000" y="90000"/>
                                    </p:animScale>
                                    <p:animScale>
                                      <p:cBhvr>
                                        <p:cTn id="25" dur="104" decel="50000">
                                          <p:stCondLst>
                                            <p:cond delay="1042"/>
                                          </p:stCondLst>
                                        </p:cTn>
                                        <p:tgtEl>
                                          <p:spTgt spid="4"/>
                                        </p:tgtEl>
                                      </p:cBhvr>
                                      <p:to x="100000" y="100000"/>
                                    </p:animScale>
                                    <p:animScale>
                                      <p:cBhvr>
                                        <p:cTn id="26" dur="16">
                                          <p:stCondLst>
                                            <p:cond delay="1130"/>
                                          </p:stCondLst>
                                        </p:cTn>
                                        <p:tgtEl>
                                          <p:spTgt spid="4"/>
                                        </p:tgtEl>
                                      </p:cBhvr>
                                      <p:to x="100000" y="95000"/>
                                    </p:animScale>
                                    <p:animScale>
                                      <p:cBhvr>
                                        <p:cTn id="27" dur="104" decel="50000">
                                          <p:stCondLst>
                                            <p:cond delay="1146"/>
                                          </p:stCondLst>
                                        </p:cTn>
                                        <p:tgtEl>
                                          <p:spTgt spid="4"/>
                                        </p:tgtEl>
                                      </p:cBhvr>
                                      <p:to x="100000" y="100000"/>
                                    </p:animScale>
                                  </p:childTnLst>
                                </p:cTn>
                              </p:par>
                            </p:childTnLst>
                          </p:cTn>
                        </p:par>
                        <p:par>
                          <p:cTn id="28" fill="hold">
                            <p:stCondLst>
                              <p:cond delay="2250"/>
                            </p:stCondLst>
                            <p:childTnLst>
                              <p:par>
                                <p:cTn id="29" presetID="26"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362">
                                          <p:stCondLst>
                                            <p:cond delay="0"/>
                                          </p:stCondLst>
                                        </p:cTn>
                                        <p:tgtEl>
                                          <p:spTgt spid="5"/>
                                        </p:tgtEl>
                                      </p:cBhvr>
                                    </p:animEffect>
                                    <p:anim calcmode="lin" valueType="num">
                                      <p:cBhvr>
                                        <p:cTn id="32"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35"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36"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37" dur="16">
                                          <p:stCondLst>
                                            <p:cond delay="406"/>
                                          </p:stCondLst>
                                        </p:cTn>
                                        <p:tgtEl>
                                          <p:spTgt spid="5"/>
                                        </p:tgtEl>
                                      </p:cBhvr>
                                      <p:to x="100000" y="60000"/>
                                    </p:animScale>
                                    <p:animScale>
                                      <p:cBhvr>
                                        <p:cTn id="38" dur="104" decel="50000">
                                          <p:stCondLst>
                                            <p:cond delay="423"/>
                                          </p:stCondLst>
                                        </p:cTn>
                                        <p:tgtEl>
                                          <p:spTgt spid="5"/>
                                        </p:tgtEl>
                                      </p:cBhvr>
                                      <p:to x="100000" y="100000"/>
                                    </p:animScale>
                                    <p:animScale>
                                      <p:cBhvr>
                                        <p:cTn id="39" dur="16">
                                          <p:stCondLst>
                                            <p:cond delay="820"/>
                                          </p:stCondLst>
                                        </p:cTn>
                                        <p:tgtEl>
                                          <p:spTgt spid="5"/>
                                        </p:tgtEl>
                                      </p:cBhvr>
                                      <p:to x="100000" y="80000"/>
                                    </p:animScale>
                                    <p:animScale>
                                      <p:cBhvr>
                                        <p:cTn id="40" dur="104" decel="50000">
                                          <p:stCondLst>
                                            <p:cond delay="836"/>
                                          </p:stCondLst>
                                        </p:cTn>
                                        <p:tgtEl>
                                          <p:spTgt spid="5"/>
                                        </p:tgtEl>
                                      </p:cBhvr>
                                      <p:to x="100000" y="100000"/>
                                    </p:animScale>
                                    <p:animScale>
                                      <p:cBhvr>
                                        <p:cTn id="41" dur="16">
                                          <p:stCondLst>
                                            <p:cond delay="1026"/>
                                          </p:stCondLst>
                                        </p:cTn>
                                        <p:tgtEl>
                                          <p:spTgt spid="5"/>
                                        </p:tgtEl>
                                      </p:cBhvr>
                                      <p:to x="100000" y="90000"/>
                                    </p:animScale>
                                    <p:animScale>
                                      <p:cBhvr>
                                        <p:cTn id="42" dur="104" decel="50000">
                                          <p:stCondLst>
                                            <p:cond delay="1042"/>
                                          </p:stCondLst>
                                        </p:cTn>
                                        <p:tgtEl>
                                          <p:spTgt spid="5"/>
                                        </p:tgtEl>
                                      </p:cBhvr>
                                      <p:to x="100000" y="100000"/>
                                    </p:animScale>
                                    <p:animScale>
                                      <p:cBhvr>
                                        <p:cTn id="43" dur="16">
                                          <p:stCondLst>
                                            <p:cond delay="1130"/>
                                          </p:stCondLst>
                                        </p:cTn>
                                        <p:tgtEl>
                                          <p:spTgt spid="5"/>
                                        </p:tgtEl>
                                      </p:cBhvr>
                                      <p:to x="100000" y="95000"/>
                                    </p:animScale>
                                    <p:animScale>
                                      <p:cBhvr>
                                        <p:cTn id="44" dur="104" decel="50000">
                                          <p:stCondLst>
                                            <p:cond delay="1146"/>
                                          </p:stCondLst>
                                        </p:cTn>
                                        <p:tgtEl>
                                          <p:spTgt spid="5"/>
                                        </p:tgtEl>
                                      </p:cBhvr>
                                      <p:to x="100000" y="100000"/>
                                    </p:animScale>
                                  </p:childTnLst>
                                </p:cTn>
                              </p:par>
                            </p:childTnLst>
                          </p:cTn>
                        </p:par>
                        <p:par>
                          <p:cTn id="45" fill="hold">
                            <p:stCondLst>
                              <p:cond delay="3500"/>
                            </p:stCondLst>
                            <p:childTnLst>
                              <p:par>
                                <p:cTn id="46" presetID="26"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362">
                                          <p:stCondLst>
                                            <p:cond delay="0"/>
                                          </p:stCondLst>
                                        </p:cTn>
                                        <p:tgtEl>
                                          <p:spTgt spid="6"/>
                                        </p:tgtEl>
                                      </p:cBhvr>
                                    </p:animEffect>
                                    <p:anim calcmode="lin" valueType="num">
                                      <p:cBhvr>
                                        <p:cTn id="49"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52"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53"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54" dur="16">
                                          <p:stCondLst>
                                            <p:cond delay="406"/>
                                          </p:stCondLst>
                                        </p:cTn>
                                        <p:tgtEl>
                                          <p:spTgt spid="6"/>
                                        </p:tgtEl>
                                      </p:cBhvr>
                                      <p:to x="100000" y="60000"/>
                                    </p:animScale>
                                    <p:animScale>
                                      <p:cBhvr>
                                        <p:cTn id="55" dur="104" decel="50000">
                                          <p:stCondLst>
                                            <p:cond delay="423"/>
                                          </p:stCondLst>
                                        </p:cTn>
                                        <p:tgtEl>
                                          <p:spTgt spid="6"/>
                                        </p:tgtEl>
                                      </p:cBhvr>
                                      <p:to x="100000" y="100000"/>
                                    </p:animScale>
                                    <p:animScale>
                                      <p:cBhvr>
                                        <p:cTn id="56" dur="16">
                                          <p:stCondLst>
                                            <p:cond delay="820"/>
                                          </p:stCondLst>
                                        </p:cTn>
                                        <p:tgtEl>
                                          <p:spTgt spid="6"/>
                                        </p:tgtEl>
                                      </p:cBhvr>
                                      <p:to x="100000" y="80000"/>
                                    </p:animScale>
                                    <p:animScale>
                                      <p:cBhvr>
                                        <p:cTn id="57" dur="104" decel="50000">
                                          <p:stCondLst>
                                            <p:cond delay="836"/>
                                          </p:stCondLst>
                                        </p:cTn>
                                        <p:tgtEl>
                                          <p:spTgt spid="6"/>
                                        </p:tgtEl>
                                      </p:cBhvr>
                                      <p:to x="100000" y="100000"/>
                                    </p:animScale>
                                    <p:animScale>
                                      <p:cBhvr>
                                        <p:cTn id="58" dur="16">
                                          <p:stCondLst>
                                            <p:cond delay="1026"/>
                                          </p:stCondLst>
                                        </p:cTn>
                                        <p:tgtEl>
                                          <p:spTgt spid="6"/>
                                        </p:tgtEl>
                                      </p:cBhvr>
                                      <p:to x="100000" y="90000"/>
                                    </p:animScale>
                                    <p:animScale>
                                      <p:cBhvr>
                                        <p:cTn id="59" dur="104" decel="50000">
                                          <p:stCondLst>
                                            <p:cond delay="1042"/>
                                          </p:stCondLst>
                                        </p:cTn>
                                        <p:tgtEl>
                                          <p:spTgt spid="6"/>
                                        </p:tgtEl>
                                      </p:cBhvr>
                                      <p:to x="100000" y="100000"/>
                                    </p:animScale>
                                    <p:animScale>
                                      <p:cBhvr>
                                        <p:cTn id="60" dur="16">
                                          <p:stCondLst>
                                            <p:cond delay="1130"/>
                                          </p:stCondLst>
                                        </p:cTn>
                                        <p:tgtEl>
                                          <p:spTgt spid="6"/>
                                        </p:tgtEl>
                                      </p:cBhvr>
                                      <p:to x="100000" y="95000"/>
                                    </p:animScale>
                                    <p:animScale>
                                      <p:cBhvr>
                                        <p:cTn id="61" dur="104" decel="50000">
                                          <p:stCondLst>
                                            <p:cond delay="1146"/>
                                          </p:stCondLst>
                                        </p:cTn>
                                        <p:tgtEl>
                                          <p:spTgt spid="6"/>
                                        </p:tgtEl>
                                      </p:cBhvr>
                                      <p:to x="100000" y="100000"/>
                                    </p:animScale>
                                  </p:childTnLst>
                                </p:cTn>
                              </p:par>
                            </p:childTnLst>
                          </p:cTn>
                        </p:par>
                        <p:par>
                          <p:cTn id="62" fill="hold">
                            <p:stCondLst>
                              <p:cond delay="475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525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5750"/>
                            </p:stCondLst>
                            <p:childTnLst>
                              <p:par>
                                <p:cTn id="75" presetID="10"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4000"/>
                                        <p:tgtEl>
                                          <p:spTgt spid="11"/>
                                        </p:tgtEl>
                                      </p:cBhvr>
                                    </p:animEffect>
                                  </p:childTnLst>
                                </p:cTn>
                              </p:par>
                            </p:childTnLst>
                          </p:cTn>
                        </p:par>
                        <p:par>
                          <p:cTn id="78" fill="hold">
                            <p:stCondLst>
                              <p:cond delay="9750"/>
                            </p:stCondLst>
                            <p:childTnLst>
                              <p:par>
                                <p:cTn id="79" presetID="10" presetClass="entr" presetSubtype="0" fill="hold" grpId="0" nodeType="afterEffect">
                                  <p:stCondLst>
                                    <p:cond delay="300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2000"/>
                                        <p:tgtEl>
                                          <p:spTgt spid="12"/>
                                        </p:tgtEl>
                                      </p:cBhvr>
                                    </p:animEffect>
                                  </p:childTnLst>
                                </p:cTn>
                              </p:par>
                            </p:childTnLst>
                          </p:cTn>
                        </p:par>
                        <p:par>
                          <p:cTn id="82" fill="hold">
                            <p:stCondLst>
                              <p:cond delay="14750"/>
                            </p:stCondLst>
                            <p:childTnLst>
                              <p:par>
                                <p:cTn id="83" presetID="10" presetClass="entr" presetSubtype="0" fill="hold" nodeType="afterEffect">
                                  <p:stCondLst>
                                    <p:cond delay="125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par>
                          <p:cTn id="86" fill="hold">
                            <p:stCondLst>
                              <p:cond delay="16500"/>
                            </p:stCondLst>
                            <p:childTnLst>
                              <p:par>
                                <p:cTn id="87" presetID="16" presetClass="entr" presetSubtype="21" fill="hold" grpId="0" nodeType="afterEffect">
                                  <p:stCondLst>
                                    <p:cond delay="500"/>
                                  </p:stCondLst>
                                  <p:childTnLst>
                                    <p:set>
                                      <p:cBhvr>
                                        <p:cTn id="88" dur="1" fill="hold">
                                          <p:stCondLst>
                                            <p:cond delay="0"/>
                                          </p:stCondLst>
                                        </p:cTn>
                                        <p:tgtEl>
                                          <p:spTgt spid="13"/>
                                        </p:tgtEl>
                                        <p:attrNameLst>
                                          <p:attrName>style.visibility</p:attrName>
                                        </p:attrNameLst>
                                      </p:cBhvr>
                                      <p:to>
                                        <p:strVal val="visible"/>
                                      </p:to>
                                    </p:set>
                                    <p:animEffect transition="in" filter="barn(inVertical)">
                                      <p:cBhvr>
                                        <p:cTn id="89" dur="1500"/>
                                        <p:tgtEl>
                                          <p:spTgt spid="13"/>
                                        </p:tgtEl>
                                      </p:cBhvr>
                                    </p:animEffect>
                                  </p:childTnLst>
                                </p:cTn>
                              </p:par>
                            </p:childTnLst>
                          </p:cTn>
                        </p:par>
                        <p:par>
                          <p:cTn id="90" fill="hold">
                            <p:stCondLst>
                              <p:cond delay="18500"/>
                            </p:stCondLst>
                            <p:childTnLst>
                              <p:par>
                                <p:cTn id="91" presetID="10" presetClass="entr" presetSubtype="0" fill="hold" nodeType="afterEffect">
                                  <p:stCondLst>
                                    <p:cond delay="100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20000"/>
                            </p:stCondLst>
                            <p:childTnLst>
                              <p:par>
                                <p:cTn id="95" presetID="16" presetClass="entr" presetSubtype="21"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barn(inVertical)">
                                      <p:cBhvr>
                                        <p:cTn id="9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Accessible Voting</a:t>
            </a:r>
          </a:p>
        </p:txBody>
      </p:sp>
      <p:sp>
        <p:nvSpPr>
          <p:cNvPr id="5" name="TextBox 4">
            <a:extLst>
              <a:ext uri="{FF2B5EF4-FFF2-40B4-BE49-F238E27FC236}">
                <a16:creationId xmlns:a16="http://schemas.microsoft.com/office/drawing/2014/main" id="{0474AA31-0287-5C8F-5978-A4EB3C21080D}"/>
              </a:ext>
            </a:extLst>
          </p:cNvPr>
          <p:cNvSpPr txBox="1"/>
          <p:nvPr/>
        </p:nvSpPr>
        <p:spPr>
          <a:xfrm>
            <a:off x="1222792" y="1424422"/>
            <a:ext cx="9808234" cy="830997"/>
          </a:xfrm>
          <a:prstGeom prst="rect">
            <a:avLst/>
          </a:prstGeom>
          <a:noFill/>
        </p:spPr>
        <p:txBody>
          <a:bodyPr wrap="square" rtlCol="0">
            <a:spAutoFit/>
          </a:bodyPr>
          <a:lstStyle/>
          <a:p>
            <a:pPr algn="ctr"/>
            <a:r>
              <a:rPr lang="en-US" sz="2400" dirty="0">
                <a:solidFill>
                  <a:schemeClr val="bg1"/>
                </a:solidFill>
              </a:rPr>
              <a:t>Every polling place is required to have at least</a:t>
            </a:r>
            <a:br>
              <a:rPr lang="en-US" sz="2400" dirty="0">
                <a:solidFill>
                  <a:schemeClr val="bg1"/>
                </a:solidFill>
              </a:rPr>
            </a:br>
            <a:r>
              <a:rPr lang="en-US" sz="2400" dirty="0">
                <a:solidFill>
                  <a:schemeClr val="bg1"/>
                </a:solidFill>
              </a:rPr>
              <a:t>one accessible voting machine.</a:t>
            </a:r>
          </a:p>
        </p:txBody>
      </p:sp>
      <p:sp>
        <p:nvSpPr>
          <p:cNvPr id="9" name="TextBox 8">
            <a:extLst>
              <a:ext uri="{FF2B5EF4-FFF2-40B4-BE49-F238E27FC236}">
                <a16:creationId xmlns:a16="http://schemas.microsoft.com/office/drawing/2014/main" id="{AD7268A9-CAFA-4B0D-45E4-78BEBDA2D734}"/>
              </a:ext>
            </a:extLst>
          </p:cNvPr>
          <p:cNvSpPr txBox="1"/>
          <p:nvPr/>
        </p:nvSpPr>
        <p:spPr>
          <a:xfrm>
            <a:off x="743667" y="2489622"/>
            <a:ext cx="10766484" cy="461665"/>
          </a:xfrm>
          <a:prstGeom prst="rect">
            <a:avLst/>
          </a:prstGeom>
          <a:noFill/>
        </p:spPr>
        <p:txBody>
          <a:bodyPr wrap="square" rtlCol="0">
            <a:spAutoFit/>
          </a:bodyPr>
          <a:lstStyle/>
          <a:p>
            <a:pPr algn="ctr"/>
            <a:r>
              <a:rPr lang="en-US" sz="2400" dirty="0">
                <a:solidFill>
                  <a:schemeClr val="bg1"/>
                </a:solidFill>
              </a:rPr>
              <a:t>Orange County’s accessible voting machine is the </a:t>
            </a:r>
            <a:r>
              <a:rPr lang="en-US" sz="2400" dirty="0" err="1">
                <a:solidFill>
                  <a:schemeClr val="bg1"/>
                </a:solidFill>
              </a:rPr>
              <a:t>ExpressVote</a:t>
            </a:r>
            <a:r>
              <a:rPr lang="en-US" sz="2400" dirty="0">
                <a:solidFill>
                  <a:schemeClr val="bg1"/>
                </a:solidFill>
              </a:rPr>
              <a:t>.</a:t>
            </a:r>
          </a:p>
        </p:txBody>
      </p:sp>
      <p:pic>
        <p:nvPicPr>
          <p:cNvPr id="12" name="Online Media 11" title="Introducing the ExpressVote">
            <a:hlinkClick r:id="" action="ppaction://media"/>
            <a:extLst>
              <a:ext uri="{FF2B5EF4-FFF2-40B4-BE49-F238E27FC236}">
                <a16:creationId xmlns:a16="http://schemas.microsoft.com/office/drawing/2014/main" id="{FECB2EDB-6DF8-C809-FFB8-09126B17B90E}"/>
              </a:ext>
            </a:extLst>
          </p:cNvPr>
          <p:cNvPicPr>
            <a:picLocks noRot="1" noChangeAspect="1"/>
          </p:cNvPicPr>
          <p:nvPr>
            <a:videoFile r:link="rId1"/>
          </p:nvPr>
        </p:nvPicPr>
        <p:blipFill>
          <a:blip r:embed="rId3"/>
          <a:stretch>
            <a:fillRect/>
          </a:stretch>
        </p:blipFill>
        <p:spPr>
          <a:xfrm>
            <a:off x="3225260" y="3270604"/>
            <a:ext cx="5741479" cy="3243943"/>
          </a:xfrm>
          <a:prstGeom prst="rect">
            <a:avLst/>
          </a:prstGeom>
        </p:spPr>
      </p:pic>
    </p:spTree>
    <p:extLst>
      <p:ext uri="{BB962C8B-B14F-4D97-AF65-F5344CB8AC3E}">
        <p14:creationId xmlns:p14="http://schemas.microsoft.com/office/powerpoint/2010/main" val="1388970518"/>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1" presetClass="mediacall" presetSubtype="0" fill="hold" nodeType="afterEffect">
                                  <p:stCondLst>
                                    <p:cond delay="0"/>
                                  </p:stCondLst>
                                  <p:childTnLst>
                                    <p:cmd type="call" cmd="playFrom(0.0)">
                                      <p:cBhvr>
                                        <p:cTn id="1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bldLst>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301161" y="370523"/>
            <a:ext cx="5099897" cy="962014"/>
          </a:xfrm>
        </p:spPr>
        <p:txBody>
          <a:bodyPr/>
          <a:lstStyle/>
          <a:p>
            <a:pPr algn="ctr"/>
            <a:r>
              <a:rPr lang="en-US" dirty="0">
                <a:solidFill>
                  <a:schemeClr val="bg1"/>
                </a:solidFill>
              </a:rPr>
              <a:t>Accessible Voting</a:t>
            </a:r>
          </a:p>
        </p:txBody>
      </p:sp>
      <p:sp>
        <p:nvSpPr>
          <p:cNvPr id="5" name="TextBox 4">
            <a:extLst>
              <a:ext uri="{FF2B5EF4-FFF2-40B4-BE49-F238E27FC236}">
                <a16:creationId xmlns:a16="http://schemas.microsoft.com/office/drawing/2014/main" id="{0474AA31-0287-5C8F-5978-A4EB3C21080D}"/>
              </a:ext>
            </a:extLst>
          </p:cNvPr>
          <p:cNvSpPr txBox="1"/>
          <p:nvPr/>
        </p:nvSpPr>
        <p:spPr>
          <a:xfrm>
            <a:off x="5239621" y="370523"/>
            <a:ext cx="6316150" cy="830997"/>
          </a:xfrm>
          <a:prstGeom prst="rect">
            <a:avLst/>
          </a:prstGeom>
          <a:noFill/>
        </p:spPr>
        <p:txBody>
          <a:bodyPr wrap="square" rtlCol="0">
            <a:spAutoFit/>
          </a:bodyPr>
          <a:lstStyle/>
          <a:p>
            <a:pPr algn="ctr"/>
            <a:r>
              <a:rPr lang="en-US" sz="2400" dirty="0">
                <a:solidFill>
                  <a:schemeClr val="bg1"/>
                </a:solidFill>
              </a:rPr>
              <a:t>It is important that poll workers are familiar with the </a:t>
            </a:r>
            <a:r>
              <a:rPr lang="en-US" sz="2400" dirty="0" err="1">
                <a:solidFill>
                  <a:schemeClr val="bg1"/>
                </a:solidFill>
              </a:rPr>
              <a:t>ExpressVote</a:t>
            </a:r>
            <a:r>
              <a:rPr lang="en-US" sz="2400" dirty="0">
                <a:solidFill>
                  <a:schemeClr val="bg1"/>
                </a:solidFill>
              </a:rPr>
              <a:t>.</a:t>
            </a:r>
          </a:p>
        </p:txBody>
      </p:sp>
      <p:sp>
        <p:nvSpPr>
          <p:cNvPr id="7" name="TextBox 6">
            <a:extLst>
              <a:ext uri="{FF2B5EF4-FFF2-40B4-BE49-F238E27FC236}">
                <a16:creationId xmlns:a16="http://schemas.microsoft.com/office/drawing/2014/main" id="{09FC6BC1-5E64-851C-C83B-F54FD589EB80}"/>
              </a:ext>
            </a:extLst>
          </p:cNvPr>
          <p:cNvSpPr txBox="1"/>
          <p:nvPr/>
        </p:nvSpPr>
        <p:spPr>
          <a:xfrm>
            <a:off x="301161" y="1332537"/>
            <a:ext cx="3432639" cy="38779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Accessibility features are easy to activate and navigate.</a:t>
            </a:r>
            <a:endParaRPr lang="en-US" dirty="0"/>
          </a:p>
          <a:p>
            <a:pPr marL="285750" indent="-285750">
              <a:buFont typeface="Arial" panose="020B0604020202020204" pitchFamily="34" charset="0"/>
              <a:buChar char="•"/>
            </a:pPr>
            <a:r>
              <a:rPr lang="en-US" sz="1600" dirty="0"/>
              <a:t>Voters press any key on the audio-tactile keypad to engage the accessibility features. Assistance from a poll worker is not required.</a:t>
            </a:r>
          </a:p>
          <a:p>
            <a:pPr marL="285750" indent="-285750">
              <a:buFont typeface="Arial" panose="020B0604020202020204" pitchFamily="34" charset="0"/>
              <a:buChar char="•"/>
            </a:pPr>
            <a:r>
              <a:rPr lang="en-US" sz="1600" dirty="0"/>
              <a:t>Pressing a button on a rocker paddle or taking a sip/blowing a puff into a sip-and-puff device automatically engages the device and adjusts the navigation accordingly.</a:t>
            </a:r>
          </a:p>
        </p:txBody>
      </p:sp>
      <p:sp>
        <p:nvSpPr>
          <p:cNvPr id="9" name="TextBox 8">
            <a:extLst>
              <a:ext uri="{FF2B5EF4-FFF2-40B4-BE49-F238E27FC236}">
                <a16:creationId xmlns:a16="http://schemas.microsoft.com/office/drawing/2014/main" id="{AD7268A9-CAFA-4B0D-45E4-78BEBDA2D734}"/>
              </a:ext>
            </a:extLst>
          </p:cNvPr>
          <p:cNvSpPr txBox="1"/>
          <p:nvPr/>
        </p:nvSpPr>
        <p:spPr>
          <a:xfrm>
            <a:off x="301161" y="5380672"/>
            <a:ext cx="343263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bg1"/>
                </a:solidFill>
              </a:rPr>
              <a:t>Voters can switch the </a:t>
            </a:r>
            <a:r>
              <a:rPr lang="en-US" b="1" dirty="0" err="1">
                <a:solidFill>
                  <a:schemeClr val="bg1"/>
                </a:solidFill>
              </a:rPr>
              <a:t>ExpressVote</a:t>
            </a:r>
            <a:r>
              <a:rPr lang="en-US" b="1" dirty="0">
                <a:solidFill>
                  <a:schemeClr val="bg1"/>
                </a:solidFill>
              </a:rPr>
              <a:t> touch screen to display larger text, high-contrast colors or both.</a:t>
            </a:r>
            <a:endParaRPr lang="en-US" dirty="0">
              <a:solidFill>
                <a:schemeClr val="bg1"/>
              </a:solidFill>
            </a:endParaRPr>
          </a:p>
        </p:txBody>
      </p:sp>
      <p:sp>
        <p:nvSpPr>
          <p:cNvPr id="10" name="TextBox 9">
            <a:extLst>
              <a:ext uri="{FF2B5EF4-FFF2-40B4-BE49-F238E27FC236}">
                <a16:creationId xmlns:a16="http://schemas.microsoft.com/office/drawing/2014/main" id="{1CB459A0-4E45-2255-D98C-4104F626A657}"/>
              </a:ext>
            </a:extLst>
          </p:cNvPr>
          <p:cNvSpPr txBox="1"/>
          <p:nvPr/>
        </p:nvSpPr>
        <p:spPr>
          <a:xfrm>
            <a:off x="4039083" y="1535386"/>
            <a:ext cx="3068992" cy="18774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bg1"/>
                </a:solidFill>
              </a:rPr>
              <a:t>Voters can use assistive input devices.</a:t>
            </a:r>
          </a:p>
          <a:p>
            <a:pPr marL="342900" indent="-342900">
              <a:buFont typeface="Arial" panose="020B0604020202020204" pitchFamily="34" charset="0"/>
              <a:buChar char="•"/>
            </a:pPr>
            <a:r>
              <a:rPr lang="en-US" sz="1600" dirty="0">
                <a:solidFill>
                  <a:srgbClr val="3E3E3E"/>
                </a:solidFill>
                <a:latin typeface="Nunito Sans" pitchFamily="2" charset="0"/>
              </a:rPr>
              <a:t>Audio-tactile keypad with Braille legends</a:t>
            </a:r>
          </a:p>
          <a:p>
            <a:pPr marL="342900" indent="-342900">
              <a:buFont typeface="Arial" panose="020B0604020202020204" pitchFamily="34" charset="0"/>
              <a:buChar char="•"/>
            </a:pPr>
            <a:r>
              <a:rPr lang="en-US" sz="1600" dirty="0">
                <a:solidFill>
                  <a:schemeClr val="bg1"/>
                </a:solidFill>
              </a:rPr>
              <a:t>Two-position rocker switch</a:t>
            </a:r>
          </a:p>
          <a:p>
            <a:pPr marL="342900" indent="-342900">
              <a:buFont typeface="Arial" panose="020B0604020202020204" pitchFamily="34" charset="0"/>
              <a:buChar char="•"/>
            </a:pPr>
            <a:r>
              <a:rPr lang="en-US" sz="1600" dirty="0">
                <a:solidFill>
                  <a:schemeClr val="bg1"/>
                </a:solidFill>
              </a:rPr>
              <a:t>Sip-and-puff device</a:t>
            </a:r>
            <a:endParaRPr lang="en-US" sz="1600" dirty="0"/>
          </a:p>
        </p:txBody>
      </p:sp>
      <p:pic>
        <p:nvPicPr>
          <p:cNvPr id="11" name="Picture 10">
            <a:extLst>
              <a:ext uri="{FF2B5EF4-FFF2-40B4-BE49-F238E27FC236}">
                <a16:creationId xmlns:a16="http://schemas.microsoft.com/office/drawing/2014/main" id="{DE194E36-E201-E3C9-4CAC-E8B0730886F1}"/>
              </a:ext>
            </a:extLst>
          </p:cNvPr>
          <p:cNvPicPr>
            <a:picLocks noChangeAspect="1"/>
          </p:cNvPicPr>
          <p:nvPr/>
        </p:nvPicPr>
        <p:blipFill>
          <a:blip r:embed="rId2"/>
          <a:stretch>
            <a:fillRect/>
          </a:stretch>
        </p:blipFill>
        <p:spPr>
          <a:xfrm>
            <a:off x="7413358" y="1554979"/>
            <a:ext cx="4272262" cy="4286646"/>
          </a:xfrm>
          <a:prstGeom prst="rect">
            <a:avLst/>
          </a:prstGeom>
        </p:spPr>
      </p:pic>
      <p:sp>
        <p:nvSpPr>
          <p:cNvPr id="13" name="TextBox 12">
            <a:extLst>
              <a:ext uri="{FF2B5EF4-FFF2-40B4-BE49-F238E27FC236}">
                <a16:creationId xmlns:a16="http://schemas.microsoft.com/office/drawing/2014/main" id="{77008774-30CD-972C-FB85-BC165D0425C7}"/>
              </a:ext>
            </a:extLst>
          </p:cNvPr>
          <p:cNvSpPr txBox="1"/>
          <p:nvPr/>
        </p:nvSpPr>
        <p:spPr>
          <a:xfrm>
            <a:off x="4039083" y="3746689"/>
            <a:ext cx="3068992" cy="21544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b="1" i="0" dirty="0">
                <a:solidFill>
                  <a:schemeClr val="bg1"/>
                </a:solidFill>
                <a:effectLst/>
              </a:rPr>
              <a:t>Voters can connect headphones to listen to the ballot text.</a:t>
            </a:r>
          </a:p>
          <a:p>
            <a:pPr algn="l">
              <a:buFont typeface="Arial" panose="020B0604020202020204" pitchFamily="34" charset="0"/>
              <a:buChar char="•"/>
            </a:pPr>
            <a:r>
              <a:rPr lang="en-US" sz="1600" b="0" i="0" dirty="0">
                <a:solidFill>
                  <a:srgbClr val="3E3E3E"/>
                </a:solidFill>
                <a:effectLst/>
                <a:latin typeface="Nunito Sans" pitchFamily="2" charset="0"/>
              </a:rPr>
              <a:t>Voters who rely on the audio ballot can black out the screen for privacy.</a:t>
            </a:r>
          </a:p>
          <a:p>
            <a:pPr algn="l">
              <a:buFont typeface="Arial" panose="020B0604020202020204" pitchFamily="34" charset="0"/>
              <a:buChar char="•"/>
            </a:pPr>
            <a:r>
              <a:rPr lang="en-US" sz="1600" b="0" i="0" dirty="0">
                <a:solidFill>
                  <a:srgbClr val="3E3E3E"/>
                </a:solidFill>
                <a:effectLst/>
                <a:latin typeface="Nunito Sans" pitchFamily="2" charset="0"/>
              </a:rPr>
              <a:t>Voters can adjust the audio volume and tempo</a:t>
            </a:r>
          </a:p>
        </p:txBody>
      </p:sp>
    </p:spTree>
    <p:extLst>
      <p:ext uri="{BB962C8B-B14F-4D97-AF65-F5344CB8AC3E}">
        <p14:creationId xmlns:p14="http://schemas.microsoft.com/office/powerpoint/2010/main" val="1851154873"/>
      </p:ext>
    </p:extLst>
  </p:cSld>
  <p:clrMapOvr>
    <a:masterClrMapping/>
  </p:clrMapOvr>
  <p:transition spd="slow" advClick="0" advTm="1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3109676" y="370523"/>
            <a:ext cx="5099897" cy="962014"/>
          </a:xfrm>
        </p:spPr>
        <p:txBody>
          <a:bodyPr/>
          <a:lstStyle/>
          <a:p>
            <a:pPr algn="ctr"/>
            <a:r>
              <a:rPr lang="en-US" dirty="0">
                <a:solidFill>
                  <a:schemeClr val="bg1"/>
                </a:solidFill>
              </a:rPr>
              <a:t>Accessible Voting</a:t>
            </a:r>
          </a:p>
        </p:txBody>
      </p:sp>
      <p:sp>
        <p:nvSpPr>
          <p:cNvPr id="7" name="TextBox 6">
            <a:extLst>
              <a:ext uri="{FF2B5EF4-FFF2-40B4-BE49-F238E27FC236}">
                <a16:creationId xmlns:a16="http://schemas.microsoft.com/office/drawing/2014/main" id="{09FC6BC1-5E64-851C-C83B-F54FD589EB80}"/>
              </a:ext>
            </a:extLst>
          </p:cNvPr>
          <p:cNvSpPr txBox="1"/>
          <p:nvPr/>
        </p:nvSpPr>
        <p:spPr>
          <a:xfrm>
            <a:off x="8450127" y="1507997"/>
            <a:ext cx="3432639" cy="49244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buFont typeface="Arial" panose="020B0604020202020204" pitchFamily="34" charset="0"/>
              <a:buChar char="•"/>
            </a:pPr>
            <a:r>
              <a:rPr lang="en-US" b="1" i="0" dirty="0">
                <a:solidFill>
                  <a:srgbClr val="3E3E3E"/>
                </a:solidFill>
                <a:effectLst/>
                <a:latin typeface="+mj-lt"/>
              </a:rPr>
              <a:t>Voters can review their selections before and after printing the ballot for verification before tabulation.</a:t>
            </a:r>
          </a:p>
          <a:p>
            <a:pPr marL="285750" indent="-285750">
              <a:buFont typeface="Arial" panose="020B0604020202020204" pitchFamily="34" charset="0"/>
              <a:buChar char="•"/>
            </a:pPr>
            <a:r>
              <a:rPr lang="en-US" sz="1600" b="0" i="0" dirty="0">
                <a:solidFill>
                  <a:srgbClr val="3E3E3E"/>
                </a:solidFill>
                <a:effectLst/>
                <a:latin typeface="+mj-lt"/>
              </a:rPr>
              <a:t>Before printing, the voter can review their selections.</a:t>
            </a:r>
          </a:p>
          <a:p>
            <a:pPr marL="285750" indent="-285750">
              <a:buFont typeface="Arial" panose="020B0604020202020204" pitchFamily="34" charset="0"/>
              <a:buChar char="•"/>
            </a:pPr>
            <a:r>
              <a:rPr lang="en-US" sz="1600" b="0" i="0" dirty="0">
                <a:solidFill>
                  <a:srgbClr val="3E3E3E"/>
                </a:solidFill>
                <a:effectLst/>
                <a:latin typeface="+mj-lt"/>
              </a:rPr>
              <a:t>After printing, the voter can review selections by re-inserting the printed ballot into the machine. The unit will scan the ballot and read the selections to the voter.</a:t>
            </a:r>
          </a:p>
          <a:p>
            <a:pPr marL="285750" indent="-285750">
              <a:buFont typeface="Arial" panose="020B0604020202020204" pitchFamily="34" charset="0"/>
              <a:buChar char="•"/>
            </a:pPr>
            <a:r>
              <a:rPr lang="en-US" sz="1600" b="0" i="0" dirty="0">
                <a:solidFill>
                  <a:srgbClr val="3E3E3E"/>
                </a:solidFill>
                <a:effectLst/>
                <a:latin typeface="+mj-lt"/>
              </a:rPr>
              <a:t>ES&amp;S Universal Voting Systems provide audio read-back of a voter’s selections from the printed ballot without requiring additional hardware.</a:t>
            </a:r>
          </a:p>
        </p:txBody>
      </p:sp>
      <p:sp>
        <p:nvSpPr>
          <p:cNvPr id="9" name="TextBox 8">
            <a:extLst>
              <a:ext uri="{FF2B5EF4-FFF2-40B4-BE49-F238E27FC236}">
                <a16:creationId xmlns:a16="http://schemas.microsoft.com/office/drawing/2014/main" id="{AD7268A9-CAFA-4B0D-45E4-78BEBDA2D734}"/>
              </a:ext>
            </a:extLst>
          </p:cNvPr>
          <p:cNvSpPr txBox="1"/>
          <p:nvPr/>
        </p:nvSpPr>
        <p:spPr>
          <a:xfrm>
            <a:off x="450748" y="3970210"/>
            <a:ext cx="241837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0" dirty="0">
                <a:solidFill>
                  <a:schemeClr val="bg1"/>
                </a:solidFill>
                <a:effectLst/>
                <a:latin typeface="+mj-lt"/>
              </a:rPr>
              <a:t>Screen prompts, symbols, and audio prompts help voters navigate the voting process.</a:t>
            </a:r>
            <a:endParaRPr lang="en-US" b="0" i="0" dirty="0">
              <a:solidFill>
                <a:schemeClr val="bg1"/>
              </a:solidFill>
              <a:effectLst/>
              <a:latin typeface="+mj-lt"/>
            </a:endParaRPr>
          </a:p>
        </p:txBody>
      </p:sp>
      <p:sp>
        <p:nvSpPr>
          <p:cNvPr id="10" name="TextBox 9">
            <a:extLst>
              <a:ext uri="{FF2B5EF4-FFF2-40B4-BE49-F238E27FC236}">
                <a16:creationId xmlns:a16="http://schemas.microsoft.com/office/drawing/2014/main" id="{1CB459A0-4E45-2255-D98C-4104F626A657}"/>
              </a:ext>
            </a:extLst>
          </p:cNvPr>
          <p:cNvSpPr txBox="1"/>
          <p:nvPr/>
        </p:nvSpPr>
        <p:spPr>
          <a:xfrm>
            <a:off x="450748" y="1495823"/>
            <a:ext cx="2418372"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0" dirty="0">
                <a:solidFill>
                  <a:schemeClr val="bg1"/>
                </a:solidFill>
                <a:effectLst/>
                <a:latin typeface="+mj-lt"/>
              </a:rPr>
              <a:t>Voters who are blind or with a visual impairment can blank the screen and/or use a privacy curtain so they cannot be observed.</a:t>
            </a:r>
            <a:endParaRPr lang="en-US" dirty="0">
              <a:solidFill>
                <a:schemeClr val="bg1"/>
              </a:solidFill>
              <a:latin typeface="+mj-lt"/>
            </a:endParaRPr>
          </a:p>
        </p:txBody>
      </p:sp>
      <p:pic>
        <p:nvPicPr>
          <p:cNvPr id="4" name="Picture 3">
            <a:extLst>
              <a:ext uri="{FF2B5EF4-FFF2-40B4-BE49-F238E27FC236}">
                <a16:creationId xmlns:a16="http://schemas.microsoft.com/office/drawing/2014/main" id="{5AFA6636-CEB1-3C7A-817A-1CF39614BE36}"/>
              </a:ext>
            </a:extLst>
          </p:cNvPr>
          <p:cNvPicPr>
            <a:picLocks noChangeAspect="1"/>
          </p:cNvPicPr>
          <p:nvPr/>
        </p:nvPicPr>
        <p:blipFill>
          <a:blip r:embed="rId2"/>
          <a:stretch>
            <a:fillRect/>
          </a:stretch>
        </p:blipFill>
        <p:spPr>
          <a:xfrm>
            <a:off x="3124028" y="1490006"/>
            <a:ext cx="5071191" cy="4234530"/>
          </a:xfrm>
          <a:prstGeom prst="rect">
            <a:avLst/>
          </a:prstGeom>
        </p:spPr>
      </p:pic>
    </p:spTree>
    <p:extLst>
      <p:ext uri="{BB962C8B-B14F-4D97-AF65-F5344CB8AC3E}">
        <p14:creationId xmlns:p14="http://schemas.microsoft.com/office/powerpoint/2010/main" val="1011059862"/>
      </p:ext>
    </p:extLst>
  </p:cSld>
  <p:clrMapOvr>
    <a:masterClrMapping/>
  </p:clrMapOvr>
  <p:transition spd="slow" advClick="0" advTm="1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800" y="1848790"/>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2" name="TextBox 1">
            <a:extLst>
              <a:ext uri="{FF2B5EF4-FFF2-40B4-BE49-F238E27FC236}">
                <a16:creationId xmlns:a16="http://schemas.microsoft.com/office/drawing/2014/main" id="{BE9F980F-813D-73CF-D9DD-AC1972F7215C}"/>
              </a:ext>
            </a:extLst>
          </p:cNvPr>
          <p:cNvSpPr txBox="1"/>
          <p:nvPr/>
        </p:nvSpPr>
        <p:spPr>
          <a:xfrm>
            <a:off x="1709468" y="219976"/>
            <a:ext cx="8773064"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INTERACTING WITH PEOPLE WITH DISABILITIES</a:t>
            </a:r>
          </a:p>
        </p:txBody>
      </p:sp>
      <p:pic>
        <p:nvPicPr>
          <p:cNvPr id="5" name="Online Media 4" title="Accessible Elections - Information for Election Officials: Interacting With People With Disabilities">
            <a:hlinkClick r:id="" action="ppaction://media"/>
            <a:extLst>
              <a:ext uri="{FF2B5EF4-FFF2-40B4-BE49-F238E27FC236}">
                <a16:creationId xmlns:a16="http://schemas.microsoft.com/office/drawing/2014/main" id="{B96B06BC-6011-1A6F-22E8-C51DF963A051}"/>
              </a:ext>
            </a:extLst>
          </p:cNvPr>
          <p:cNvPicPr>
            <a:picLocks noRot="1" noChangeAspect="1"/>
          </p:cNvPicPr>
          <p:nvPr>
            <a:videoFile r:link="rId1"/>
          </p:nvPr>
        </p:nvPicPr>
        <p:blipFill>
          <a:blip r:embed="rId3"/>
          <a:stretch>
            <a:fillRect/>
          </a:stretch>
        </p:blipFill>
        <p:spPr>
          <a:xfrm>
            <a:off x="2309546" y="2382186"/>
            <a:ext cx="7572907" cy="4278702"/>
          </a:xfrm>
          <a:prstGeom prst="rect">
            <a:avLst/>
          </a:prstGeom>
        </p:spPr>
      </p:pic>
    </p:spTree>
    <p:extLst>
      <p:ext uri="{BB962C8B-B14F-4D97-AF65-F5344CB8AC3E}">
        <p14:creationId xmlns:p14="http://schemas.microsoft.com/office/powerpoint/2010/main" val="2845202893"/>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A0F0-9BD3-ACD6-85C1-F40FEF3C5BA1}"/>
              </a:ext>
            </a:extLst>
          </p:cNvPr>
          <p:cNvSpPr txBox="1">
            <a:spLocks/>
          </p:cNvSpPr>
          <p:nvPr/>
        </p:nvSpPr>
        <p:spPr>
          <a:xfrm>
            <a:off x="651387" y="228069"/>
            <a:ext cx="10809768" cy="82139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rPr>
              <a:t>Key Points</a:t>
            </a:r>
          </a:p>
        </p:txBody>
      </p:sp>
      <p:sp>
        <p:nvSpPr>
          <p:cNvPr id="3" name="Text Placeholder 2">
            <a:extLst>
              <a:ext uri="{FF2B5EF4-FFF2-40B4-BE49-F238E27FC236}">
                <a16:creationId xmlns:a16="http://schemas.microsoft.com/office/drawing/2014/main" id="{025BF3FA-EB49-C87C-6379-CEDE5CDDE352}"/>
              </a:ext>
            </a:extLst>
          </p:cNvPr>
          <p:cNvSpPr txBox="1">
            <a:spLocks/>
          </p:cNvSpPr>
          <p:nvPr/>
        </p:nvSpPr>
        <p:spPr>
          <a:xfrm>
            <a:off x="652463" y="1299990"/>
            <a:ext cx="2946866"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a:t>Locations</a:t>
            </a:r>
            <a:endParaRPr lang="en-US" dirty="0"/>
          </a:p>
        </p:txBody>
      </p:sp>
      <p:sp>
        <p:nvSpPr>
          <p:cNvPr id="4" name="Text Placeholder 3">
            <a:extLst>
              <a:ext uri="{FF2B5EF4-FFF2-40B4-BE49-F238E27FC236}">
                <a16:creationId xmlns:a16="http://schemas.microsoft.com/office/drawing/2014/main" id="{5FFA21B3-A86E-43F6-DD6C-601D0D78E51D}"/>
              </a:ext>
            </a:extLst>
          </p:cNvPr>
          <p:cNvSpPr txBox="1">
            <a:spLocks/>
          </p:cNvSpPr>
          <p:nvPr/>
        </p:nvSpPr>
        <p:spPr>
          <a:xfrm>
            <a:off x="652463" y="1876252"/>
            <a:ext cx="2927350"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a:buFont typeface="Wingdings" panose="05000000000000000000" pitchFamily="2" charset="2"/>
              <a:buChar char="ü"/>
            </a:pPr>
            <a:r>
              <a:rPr lang="en-US" sz="1600">
                <a:solidFill>
                  <a:schemeClr val="bg1"/>
                </a:solidFill>
              </a:rPr>
              <a:t>Ensure that handicap parking is available and marked. Be prepared to create parking with cones and temporary signs.</a:t>
            </a:r>
          </a:p>
          <a:p>
            <a:pPr marL="285750" indent="-285750">
              <a:buFont typeface="Wingdings" panose="05000000000000000000" pitchFamily="2" charset="2"/>
              <a:buChar char="ü"/>
            </a:pPr>
            <a:r>
              <a:rPr lang="en-US" sz="1600">
                <a:solidFill>
                  <a:schemeClr val="bg1"/>
                </a:solidFill>
              </a:rPr>
              <a:t>Walk the route from parking to the voting room. Is it clear of obstructions, or do you need to mark obstacles with cones.</a:t>
            </a:r>
          </a:p>
          <a:p>
            <a:pPr marL="285750" indent="-285750">
              <a:buFont typeface="Wingdings" panose="05000000000000000000" pitchFamily="2" charset="2"/>
              <a:buChar char="ü"/>
            </a:pPr>
            <a:r>
              <a:rPr lang="en-US" sz="1600">
                <a:solidFill>
                  <a:schemeClr val="bg1"/>
                </a:solidFill>
              </a:rPr>
              <a:t>Entry and exit doors unlocked and accessible.</a:t>
            </a:r>
          </a:p>
          <a:p>
            <a:pPr marL="285750" indent="-285750">
              <a:buFont typeface="Wingdings" panose="05000000000000000000" pitchFamily="2" charset="2"/>
              <a:buChar char="ü"/>
            </a:pPr>
            <a:r>
              <a:rPr lang="en-US" sz="1600">
                <a:solidFill>
                  <a:schemeClr val="bg1"/>
                </a:solidFill>
              </a:rPr>
              <a:t>Have chairs available for voters in line. </a:t>
            </a:r>
            <a:endParaRPr lang="en-US" sz="1600" dirty="0">
              <a:solidFill>
                <a:schemeClr val="bg1"/>
              </a:solidFill>
            </a:endParaRPr>
          </a:p>
        </p:txBody>
      </p:sp>
      <p:sp>
        <p:nvSpPr>
          <p:cNvPr id="5" name="Text Placeholder 4">
            <a:extLst>
              <a:ext uri="{FF2B5EF4-FFF2-40B4-BE49-F238E27FC236}">
                <a16:creationId xmlns:a16="http://schemas.microsoft.com/office/drawing/2014/main" id="{54F76436-0F81-0C08-FAF4-1312035A4634}"/>
              </a:ext>
            </a:extLst>
          </p:cNvPr>
          <p:cNvSpPr txBox="1">
            <a:spLocks/>
          </p:cNvSpPr>
          <p:nvPr/>
        </p:nvSpPr>
        <p:spPr>
          <a:xfrm>
            <a:off x="4622603" y="1274111"/>
            <a:ext cx="2936241"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Voting</a:t>
            </a:r>
          </a:p>
        </p:txBody>
      </p:sp>
      <p:sp>
        <p:nvSpPr>
          <p:cNvPr id="6" name="Text Placeholder 5">
            <a:extLst>
              <a:ext uri="{FF2B5EF4-FFF2-40B4-BE49-F238E27FC236}">
                <a16:creationId xmlns:a16="http://schemas.microsoft.com/office/drawing/2014/main" id="{CDBFCDA8-B191-4EE6-EF4C-77016D9AA607}"/>
              </a:ext>
            </a:extLst>
          </p:cNvPr>
          <p:cNvSpPr txBox="1">
            <a:spLocks/>
          </p:cNvSpPr>
          <p:nvPr/>
        </p:nvSpPr>
        <p:spPr>
          <a:xfrm>
            <a:off x="4622603" y="1850373"/>
            <a:ext cx="2946794"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a:buFont typeface="Wingdings" panose="05000000000000000000" pitchFamily="2" charset="2"/>
              <a:buChar char="ü"/>
            </a:pPr>
            <a:r>
              <a:rPr lang="en-US" sz="1600">
                <a:solidFill>
                  <a:schemeClr val="bg1"/>
                </a:solidFill>
              </a:rPr>
              <a:t>Verify that the accessible voting machine (ExpressVote) is turned on and operational.</a:t>
            </a:r>
          </a:p>
          <a:p>
            <a:pPr marL="285750" indent="-285750">
              <a:buFont typeface="Wingdings" panose="05000000000000000000" pitchFamily="2" charset="2"/>
              <a:buChar char="ü"/>
            </a:pPr>
            <a:r>
              <a:rPr lang="en-US" sz="1600">
                <a:solidFill>
                  <a:schemeClr val="bg1"/>
                </a:solidFill>
              </a:rPr>
              <a:t>Locate the headphones and directional pad for the ExpressVote.</a:t>
            </a:r>
          </a:p>
          <a:p>
            <a:pPr marL="285750" indent="-285750">
              <a:buFont typeface="Wingdings" panose="05000000000000000000" pitchFamily="2" charset="2"/>
              <a:buChar char="ü"/>
            </a:pPr>
            <a:r>
              <a:rPr lang="en-US" sz="1600">
                <a:solidFill>
                  <a:schemeClr val="bg1"/>
                </a:solidFill>
              </a:rPr>
              <a:t>Check to make sure you have the card stock for the ExpressVote.</a:t>
            </a:r>
          </a:p>
          <a:p>
            <a:pPr marL="285750" indent="-285750">
              <a:buFont typeface="Wingdings" panose="05000000000000000000" pitchFamily="2" charset="2"/>
              <a:buChar char="ü"/>
            </a:pPr>
            <a:r>
              <a:rPr lang="en-US" sz="1600">
                <a:solidFill>
                  <a:schemeClr val="bg1"/>
                </a:solidFill>
              </a:rPr>
              <a:t>Familiarize yourself with the ExpressVote.</a:t>
            </a:r>
          </a:p>
          <a:p>
            <a:pPr marL="285750" indent="-285750">
              <a:buFont typeface="Wingdings" panose="05000000000000000000" pitchFamily="2" charset="2"/>
              <a:buChar char="ü"/>
            </a:pPr>
            <a:r>
              <a:rPr lang="en-US" sz="1600">
                <a:solidFill>
                  <a:schemeClr val="bg1"/>
                </a:solidFill>
              </a:rPr>
              <a:t>Have the Assisted Voter paperwork ready for completion if necessary.</a:t>
            </a:r>
          </a:p>
          <a:p>
            <a:pPr marL="285750" indent="-285750">
              <a:buFont typeface="Wingdings" panose="05000000000000000000" pitchFamily="2" charset="2"/>
              <a:buChar char="ü"/>
            </a:pPr>
            <a:endParaRPr lang="en-US" dirty="0">
              <a:solidFill>
                <a:schemeClr val="bg1"/>
              </a:solidFill>
            </a:endParaRPr>
          </a:p>
        </p:txBody>
      </p:sp>
      <p:sp>
        <p:nvSpPr>
          <p:cNvPr id="7" name="Text Placeholder 6">
            <a:extLst>
              <a:ext uri="{FF2B5EF4-FFF2-40B4-BE49-F238E27FC236}">
                <a16:creationId xmlns:a16="http://schemas.microsoft.com/office/drawing/2014/main" id="{F68F6FD2-542E-87B1-41EA-542CDC1AC076}"/>
              </a:ext>
            </a:extLst>
          </p:cNvPr>
          <p:cNvSpPr txBox="1">
            <a:spLocks/>
          </p:cNvSpPr>
          <p:nvPr/>
        </p:nvSpPr>
        <p:spPr>
          <a:xfrm>
            <a:off x="8530118" y="1274111"/>
            <a:ext cx="2932113"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Interaction</a:t>
            </a:r>
          </a:p>
        </p:txBody>
      </p:sp>
      <p:sp>
        <p:nvSpPr>
          <p:cNvPr id="8" name="Text Placeholder 7">
            <a:extLst>
              <a:ext uri="{FF2B5EF4-FFF2-40B4-BE49-F238E27FC236}">
                <a16:creationId xmlns:a16="http://schemas.microsoft.com/office/drawing/2014/main" id="{CC71FB98-B8C9-44A9-A882-0D57330C5ABE}"/>
              </a:ext>
            </a:extLst>
          </p:cNvPr>
          <p:cNvSpPr txBox="1">
            <a:spLocks/>
          </p:cNvSpPr>
          <p:nvPr/>
        </p:nvSpPr>
        <p:spPr>
          <a:xfrm>
            <a:off x="8529042" y="1839148"/>
            <a:ext cx="2932113"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fontAlgn="base">
              <a:buFont typeface="Wingdings" panose="05000000000000000000" pitchFamily="2" charset="2"/>
              <a:buChar char="ü"/>
            </a:pPr>
            <a:r>
              <a:rPr lang="en-US" sz="1600">
                <a:solidFill>
                  <a:srgbClr val="0D0D0D"/>
                </a:solidFill>
                <a:latin typeface="+mn-lt"/>
              </a:rPr>
              <a:t>Identify yourself.​</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Try not to make assumptions .</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Ask a person before assisting​.</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Make accommodations when and where you can​.</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Treat people in a manner that is appropriate of their age​.</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Be patient and considerate​.</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Don’t be afraid to ask questions!</a:t>
            </a:r>
            <a:endParaRPr lang="en-US" sz="1600">
              <a:solidFill>
                <a:srgbClr val="000000"/>
              </a:solidFill>
              <a:latin typeface="+mn-lt"/>
            </a:endParaRPr>
          </a:p>
          <a:p>
            <a:endParaRPr lang="en-US" dirty="0"/>
          </a:p>
        </p:txBody>
      </p:sp>
    </p:spTree>
    <p:extLst>
      <p:ext uri="{BB962C8B-B14F-4D97-AF65-F5344CB8AC3E}">
        <p14:creationId xmlns:p14="http://schemas.microsoft.com/office/powerpoint/2010/main" val="3736722302"/>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6F42-C9B7-3A27-6428-2C66D2AA6708}"/>
              </a:ext>
            </a:extLst>
          </p:cNvPr>
          <p:cNvSpPr>
            <a:spLocks noGrp="1"/>
          </p:cNvSpPr>
          <p:nvPr>
            <p:ph type="title"/>
          </p:nvPr>
        </p:nvSpPr>
        <p:spPr>
          <a:xfrm>
            <a:off x="2416834" y="607396"/>
            <a:ext cx="7358331" cy="501770"/>
          </a:xfrm>
        </p:spPr>
        <p:txBody>
          <a:bodyPr/>
          <a:lstStyle/>
          <a:p>
            <a:pPr algn="ctr"/>
            <a:r>
              <a:rPr lang="en-US" sz="3200" i="0" u="none" strike="noStrike" dirty="0">
                <a:solidFill>
                  <a:schemeClr val="bg1"/>
                </a:solidFill>
                <a:effectLst/>
              </a:rPr>
              <a:t>Inclusive and People First Language</a:t>
            </a:r>
            <a:endParaRPr lang="en-US" sz="3200" dirty="0">
              <a:solidFill>
                <a:schemeClr val="bg1"/>
              </a:solidFill>
            </a:endParaRPr>
          </a:p>
        </p:txBody>
      </p:sp>
      <p:sp>
        <p:nvSpPr>
          <p:cNvPr id="4" name="Text Placeholder 3">
            <a:extLst>
              <a:ext uri="{FF2B5EF4-FFF2-40B4-BE49-F238E27FC236}">
                <a16:creationId xmlns:a16="http://schemas.microsoft.com/office/drawing/2014/main" id="{6CEB7102-BE14-BFE5-3CE8-7B84330F9486}"/>
              </a:ext>
            </a:extLst>
          </p:cNvPr>
          <p:cNvSpPr>
            <a:spLocks noGrp="1"/>
          </p:cNvSpPr>
          <p:nvPr>
            <p:ph type="body" sz="half" idx="2"/>
          </p:nvPr>
        </p:nvSpPr>
        <p:spPr>
          <a:xfrm>
            <a:off x="1256383" y="1678604"/>
            <a:ext cx="6645892" cy="1891294"/>
          </a:xfrm>
        </p:spPr>
        <p:txBody>
          <a:bodyPr/>
          <a:lstStyle/>
          <a:p>
            <a:r>
              <a:rPr lang="en-US" sz="1800" b="0" i="0" u="none" strike="noStrike" dirty="0">
                <a:solidFill>
                  <a:srgbClr val="333333"/>
                </a:solidFill>
                <a:effectLst/>
                <a:latin typeface="+mn-lt"/>
              </a:rPr>
              <a:t>People-first language emphasizes the individuality, equality and dignity of people with disabilities. Rather than defining people primarily by their disability, people-first language conveys respect by emphasizing the fact that people with disabilities are first and foremost just that—people.</a:t>
            </a:r>
            <a:endParaRPr lang="en-US" dirty="0">
              <a:latin typeface="+mn-lt"/>
            </a:endParaRPr>
          </a:p>
        </p:txBody>
      </p:sp>
      <p:pic>
        <p:nvPicPr>
          <p:cNvPr id="1026" name="Picture 2">
            <a:extLst>
              <a:ext uri="{FF2B5EF4-FFF2-40B4-BE49-F238E27FC236}">
                <a16:creationId xmlns:a16="http://schemas.microsoft.com/office/drawing/2014/main" id="{57AA615F-1425-D8A4-758C-D9092DEA3C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43023" y="1678604"/>
            <a:ext cx="2912882"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5B7C45-A018-6FC6-C37B-DF44BE370FDE}"/>
              </a:ext>
            </a:extLst>
          </p:cNvPr>
          <p:cNvSpPr txBox="1"/>
          <p:nvPr/>
        </p:nvSpPr>
        <p:spPr>
          <a:xfrm>
            <a:off x="1256383" y="3712281"/>
            <a:ext cx="5917721" cy="1200329"/>
          </a:xfrm>
          <a:prstGeom prst="rect">
            <a:avLst/>
          </a:prstGeom>
          <a:noFill/>
        </p:spPr>
        <p:txBody>
          <a:bodyPr wrap="square" rtlCol="0">
            <a:spAutoFit/>
          </a:bodyPr>
          <a:lstStyle/>
          <a:p>
            <a:pPr algn="l" rtl="0" fontAlgn="base"/>
            <a:r>
              <a:rPr lang="en-US" sz="1800" b="0" i="0" u="none" strike="noStrike" dirty="0">
                <a:solidFill>
                  <a:srgbClr val="000000"/>
                </a:solidFill>
                <a:effectLst/>
              </a:rPr>
              <a:t>Place the person before the disability:</a:t>
            </a:r>
            <a:r>
              <a:rPr lang="en-US" sz="1800" b="0" i="0" dirty="0">
                <a:solidFill>
                  <a:srgbClr val="000000"/>
                </a:solidFill>
                <a:effectLst/>
              </a:rPr>
              <a:t>​</a:t>
            </a:r>
            <a:endParaRPr lang="en-US" b="0" i="0" dirty="0">
              <a:solidFill>
                <a:srgbClr val="000000"/>
              </a:solidFill>
              <a:effectLst/>
            </a:endParaRPr>
          </a:p>
          <a:p>
            <a:pPr algn="l" rtl="0" fontAlgn="base"/>
            <a:r>
              <a:rPr lang="en-US" sz="1800" b="0" i="0" dirty="0">
                <a:solidFill>
                  <a:srgbClr val="000000"/>
                </a:solidFill>
                <a:effectLst/>
              </a:rPr>
              <a:t>​</a:t>
            </a:r>
            <a:endParaRPr lang="en-US" b="0" i="0" dirty="0">
              <a:solidFill>
                <a:srgbClr val="000000"/>
              </a:solidFill>
              <a:effectLst/>
            </a:endParaRPr>
          </a:p>
          <a:p>
            <a:pPr algn="l" rtl="0" fontAlgn="base"/>
            <a:r>
              <a:rPr lang="en-US" sz="1800" b="1" i="0" u="none" strike="noStrike" dirty="0">
                <a:solidFill>
                  <a:srgbClr val="000000"/>
                </a:solidFill>
                <a:effectLst/>
              </a:rPr>
              <a:t>Person with a Disability </a:t>
            </a:r>
            <a:r>
              <a:rPr lang="en-US" sz="1800" b="0" i="0" u="none" strike="noStrike" dirty="0">
                <a:solidFill>
                  <a:srgbClr val="000000"/>
                </a:solidFill>
                <a:effectLst/>
              </a:rPr>
              <a:t>vs. Disabled/Handicapped</a:t>
            </a:r>
            <a:endParaRPr lang="en-US" b="0" i="0" dirty="0">
              <a:solidFill>
                <a:srgbClr val="000000"/>
              </a:solidFill>
              <a:effectLst/>
            </a:endParaRPr>
          </a:p>
          <a:p>
            <a:endParaRPr lang="en-US" dirty="0"/>
          </a:p>
        </p:txBody>
      </p:sp>
      <p:sp>
        <p:nvSpPr>
          <p:cNvPr id="6" name="TextBox 5">
            <a:extLst>
              <a:ext uri="{FF2B5EF4-FFF2-40B4-BE49-F238E27FC236}">
                <a16:creationId xmlns:a16="http://schemas.microsoft.com/office/drawing/2014/main" id="{D8AF21C8-1CEF-3470-2D21-8C7A99A6C508}"/>
              </a:ext>
            </a:extLst>
          </p:cNvPr>
          <p:cNvSpPr txBox="1"/>
          <p:nvPr/>
        </p:nvSpPr>
        <p:spPr>
          <a:xfrm>
            <a:off x="1916641" y="5054993"/>
            <a:ext cx="5088008" cy="369332"/>
          </a:xfrm>
          <a:prstGeom prst="rect">
            <a:avLst/>
          </a:prstGeom>
          <a:noFill/>
        </p:spPr>
        <p:txBody>
          <a:bodyPr wrap="square" rtlCol="0">
            <a:spAutoFit/>
          </a:bodyPr>
          <a:lstStyle/>
          <a:p>
            <a:pPr algn="l" rtl="0" fontAlgn="base"/>
            <a:r>
              <a:rPr lang="en-US" sz="1800" b="0" i="0" u="none" strike="noStrike" dirty="0">
                <a:solidFill>
                  <a:srgbClr val="000000"/>
                </a:solidFill>
                <a:effectLst/>
              </a:rPr>
              <a:t>Joe is wheelchair bound, </a:t>
            </a:r>
            <a:r>
              <a:rPr lang="en-US" sz="1800" b="0" i="1" u="none" strike="noStrike" dirty="0">
                <a:solidFill>
                  <a:srgbClr val="000000"/>
                </a:solidFill>
                <a:effectLst/>
              </a:rPr>
              <a:t>or</a:t>
            </a:r>
            <a:r>
              <a:rPr lang="en-US" sz="1800" b="0" i="0" dirty="0">
                <a:solidFill>
                  <a:srgbClr val="000000"/>
                </a:solidFill>
                <a:effectLst/>
              </a:rPr>
              <a:t>​ J</a:t>
            </a:r>
            <a:r>
              <a:rPr lang="en-US" sz="1800" b="0" i="0" u="none" strike="noStrike" dirty="0">
                <a:solidFill>
                  <a:srgbClr val="000000"/>
                </a:solidFill>
                <a:effectLst/>
              </a:rPr>
              <a:t>oe is crippled</a:t>
            </a:r>
            <a:endParaRPr lang="en-US" b="0" i="0" dirty="0">
              <a:solidFill>
                <a:srgbClr val="000000"/>
              </a:solidFill>
              <a:effectLst/>
            </a:endParaRPr>
          </a:p>
        </p:txBody>
      </p:sp>
      <p:sp>
        <p:nvSpPr>
          <p:cNvPr id="7" name="TextBox 6">
            <a:extLst>
              <a:ext uri="{FF2B5EF4-FFF2-40B4-BE49-F238E27FC236}">
                <a16:creationId xmlns:a16="http://schemas.microsoft.com/office/drawing/2014/main" id="{079BFD3B-40F8-183D-65D0-1D250A6793BC}"/>
              </a:ext>
            </a:extLst>
          </p:cNvPr>
          <p:cNvSpPr txBox="1"/>
          <p:nvPr/>
        </p:nvSpPr>
        <p:spPr>
          <a:xfrm>
            <a:off x="1707925" y="5850818"/>
            <a:ext cx="5762550" cy="369332"/>
          </a:xfrm>
          <a:prstGeom prst="rect">
            <a:avLst/>
          </a:prstGeom>
          <a:noFill/>
        </p:spPr>
        <p:txBody>
          <a:bodyPr wrap="square" rtlCol="0">
            <a:spAutoFit/>
          </a:bodyPr>
          <a:lstStyle/>
          <a:p>
            <a:pPr algn="l" rtl="0" fontAlgn="base"/>
            <a:r>
              <a:rPr lang="en-US" sz="1800" b="0"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rPr>
              <a:t>Joe uses a wheelchair, </a:t>
            </a:r>
            <a:r>
              <a:rPr lang="en-US" sz="1800" b="0" i="1" u="none" strike="noStrike" dirty="0">
                <a:solidFill>
                  <a:srgbClr val="000000"/>
                </a:solidFill>
                <a:effectLst/>
              </a:rPr>
              <a:t>or</a:t>
            </a:r>
            <a:r>
              <a:rPr lang="en-US" sz="1800" b="0" i="0" u="none" strike="noStrike" dirty="0">
                <a:solidFill>
                  <a:srgbClr val="000000"/>
                </a:solidFill>
                <a:effectLst/>
              </a:rPr>
              <a:t> </a:t>
            </a:r>
            <a:r>
              <a:rPr lang="en-US" sz="1800" b="0" i="0" dirty="0">
                <a:solidFill>
                  <a:srgbClr val="000000"/>
                </a:solidFill>
                <a:effectLst/>
              </a:rPr>
              <a:t>​</a:t>
            </a:r>
            <a:r>
              <a:rPr lang="en-US" sz="1800" b="0" i="0" u="none" strike="noStrike" dirty="0">
                <a:solidFill>
                  <a:srgbClr val="000000"/>
                </a:solidFill>
                <a:effectLst/>
              </a:rPr>
              <a:t>Joe has a disability</a:t>
            </a:r>
            <a:endParaRPr lang="en-US" b="0" i="0" dirty="0">
              <a:solidFill>
                <a:srgbClr val="000000"/>
              </a:solidFill>
              <a:effectLst/>
            </a:endParaRPr>
          </a:p>
        </p:txBody>
      </p:sp>
      <p:sp>
        <p:nvSpPr>
          <p:cNvPr id="8" name="Multiplication Sign 7">
            <a:extLst>
              <a:ext uri="{FF2B5EF4-FFF2-40B4-BE49-F238E27FC236}">
                <a16:creationId xmlns:a16="http://schemas.microsoft.com/office/drawing/2014/main" id="{F55490A0-ADBB-9EB4-B868-5C10FB9272E7}"/>
              </a:ext>
            </a:extLst>
          </p:cNvPr>
          <p:cNvSpPr/>
          <p:nvPr/>
        </p:nvSpPr>
        <p:spPr>
          <a:xfrm>
            <a:off x="1320436" y="4839389"/>
            <a:ext cx="655797" cy="801672"/>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een tick mark on a black background&#10;&#10;Description automatically generated">
            <a:extLst>
              <a:ext uri="{FF2B5EF4-FFF2-40B4-BE49-F238E27FC236}">
                <a16:creationId xmlns:a16="http://schemas.microsoft.com/office/drawing/2014/main" id="{7E4A71E1-0EBD-3072-0F0A-89B275F85B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80027" y="5641061"/>
            <a:ext cx="655797" cy="529937"/>
          </a:xfrm>
          <a:prstGeom prst="rect">
            <a:avLst/>
          </a:prstGeom>
        </p:spPr>
      </p:pic>
    </p:spTree>
    <p:extLst>
      <p:ext uri="{BB962C8B-B14F-4D97-AF65-F5344CB8AC3E}">
        <p14:creationId xmlns:p14="http://schemas.microsoft.com/office/powerpoint/2010/main" val="1060647774"/>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749"/>
                                          </p:stCondLst>
                                        </p:cTn>
                                        <p:tgtEl>
                                          <p:spTgt spid="6"/>
                                        </p:tgtEl>
                                        <p:attrNameLst>
                                          <p:attrName>style.visibility</p:attrName>
                                        </p:attrNameLst>
                                      </p:cBhvr>
                                      <p:to>
                                        <p:strVal val="visible"/>
                                      </p:to>
                                    </p:set>
                                  </p:childTnLst>
                                </p:cTn>
                              </p:par>
                            </p:childTnLst>
                          </p:cTn>
                        </p:par>
                        <p:par>
                          <p:cTn id="7" fill="hold">
                            <p:stCondLst>
                              <p:cond delay="3750"/>
                            </p:stCondLst>
                            <p:childTnLst>
                              <p:par>
                                <p:cTn id="8" presetID="1" presetClass="entr" presetSubtype="0" fill="hold" grpId="0" nodeType="afterEffect">
                                  <p:stCondLst>
                                    <p:cond delay="1000"/>
                                  </p:stCondLst>
                                  <p:childTnLst>
                                    <p:set>
                                      <p:cBhvr>
                                        <p:cTn id="9" dur="1" fill="hold">
                                          <p:stCondLst>
                                            <p:cond delay="749"/>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6F42-C9B7-3A27-6428-2C66D2AA6708}"/>
              </a:ext>
            </a:extLst>
          </p:cNvPr>
          <p:cNvSpPr>
            <a:spLocks noGrp="1"/>
          </p:cNvSpPr>
          <p:nvPr>
            <p:ph type="title"/>
          </p:nvPr>
        </p:nvSpPr>
        <p:spPr>
          <a:xfrm>
            <a:off x="2137895" y="801693"/>
            <a:ext cx="8125911" cy="501770"/>
          </a:xfrm>
        </p:spPr>
        <p:txBody>
          <a:bodyPr/>
          <a:lstStyle/>
          <a:p>
            <a:pPr algn="ctr"/>
            <a:r>
              <a:rPr lang="en-US" sz="3200" i="0" u="none" strike="noStrike" dirty="0">
                <a:solidFill>
                  <a:schemeClr val="bg1"/>
                </a:solidFill>
                <a:effectLst/>
              </a:rPr>
              <a:t>Inclusive and People First Language</a:t>
            </a:r>
            <a:endParaRPr lang="en-US" sz="3200" dirty="0">
              <a:solidFill>
                <a:schemeClr val="bg1"/>
              </a:solidFill>
            </a:endParaRPr>
          </a:p>
        </p:txBody>
      </p:sp>
      <p:graphicFrame>
        <p:nvGraphicFramePr>
          <p:cNvPr id="16" name="Content Placeholder 15">
            <a:extLst>
              <a:ext uri="{FF2B5EF4-FFF2-40B4-BE49-F238E27FC236}">
                <a16:creationId xmlns:a16="http://schemas.microsoft.com/office/drawing/2014/main" id="{431D5A2F-2496-8D94-B5C9-C69A2EB17529}"/>
              </a:ext>
            </a:extLst>
          </p:cNvPr>
          <p:cNvGraphicFramePr>
            <a:graphicFrameLocks noGrp="1"/>
          </p:cNvGraphicFramePr>
          <p:nvPr>
            <p:ph idx="1"/>
            <p:extLst>
              <p:ext uri="{D42A27DB-BD31-4B8C-83A1-F6EECF244321}">
                <p14:modId xmlns:p14="http://schemas.microsoft.com/office/powerpoint/2010/main" val="2244835386"/>
              </p:ext>
            </p:extLst>
          </p:nvPr>
        </p:nvGraphicFramePr>
        <p:xfrm>
          <a:off x="2033045" y="1578634"/>
          <a:ext cx="8125910" cy="4278701"/>
        </p:xfrm>
        <a:graphic>
          <a:graphicData uri="http://schemas.openxmlformats.org/drawingml/2006/table">
            <a:tbl>
              <a:tblPr firstRow="1" bandRow="1">
                <a:tableStyleId>{21E4AEA4-8DFA-4A89-87EB-49C32662AFE0}</a:tableStyleId>
              </a:tblPr>
              <a:tblGrid>
                <a:gridCol w="4062955">
                  <a:extLst>
                    <a:ext uri="{9D8B030D-6E8A-4147-A177-3AD203B41FA5}">
                      <a16:colId xmlns:a16="http://schemas.microsoft.com/office/drawing/2014/main" val="648030568"/>
                    </a:ext>
                  </a:extLst>
                </a:gridCol>
                <a:gridCol w="4062955">
                  <a:extLst>
                    <a:ext uri="{9D8B030D-6E8A-4147-A177-3AD203B41FA5}">
                      <a16:colId xmlns:a16="http://schemas.microsoft.com/office/drawing/2014/main" val="4196938252"/>
                    </a:ext>
                  </a:extLst>
                </a:gridCol>
              </a:tblGrid>
              <a:tr h="702723">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308601933"/>
                  </a:ext>
                </a:extLst>
              </a:tr>
              <a:tr h="939673">
                <a:tc>
                  <a:txBody>
                    <a:bodyPr/>
                    <a:lstStyle/>
                    <a:p>
                      <a:r>
                        <a:rPr lang="en-US" dirty="0"/>
                        <a:t>Person with an intellectual, cognitive, developmental disability</a:t>
                      </a:r>
                    </a:p>
                  </a:txBody>
                  <a:tcPr/>
                </a:tc>
                <a:tc>
                  <a:txBody>
                    <a:bodyPr/>
                    <a:lstStyle/>
                    <a:p>
                      <a:r>
                        <a:rPr lang="en-US" dirty="0"/>
                        <a:t>Retarded</a:t>
                      </a:r>
                      <a:br>
                        <a:rPr lang="en-US" dirty="0"/>
                      </a:br>
                      <a:r>
                        <a:rPr lang="en-US" dirty="0"/>
                        <a:t>Mentally defective</a:t>
                      </a:r>
                    </a:p>
                  </a:txBody>
                  <a:tcPr/>
                </a:tc>
                <a:extLst>
                  <a:ext uri="{0D108BD9-81ED-4DB2-BD59-A6C34878D82A}">
                    <a16:rowId xmlns:a16="http://schemas.microsoft.com/office/drawing/2014/main" val="2057195142"/>
                  </a:ext>
                </a:extLst>
              </a:tr>
              <a:tr h="657771">
                <a:tc>
                  <a:txBody>
                    <a:bodyPr/>
                    <a:lstStyle/>
                    <a:p>
                      <a:r>
                        <a:rPr lang="en-US" dirty="0"/>
                        <a:t>Person who is blind</a:t>
                      </a:r>
                    </a:p>
                    <a:p>
                      <a:r>
                        <a:rPr lang="en-US" dirty="0"/>
                        <a:t>Person who is visually impaired</a:t>
                      </a:r>
                    </a:p>
                  </a:txBody>
                  <a:tcPr/>
                </a:tc>
                <a:tc>
                  <a:txBody>
                    <a:bodyPr/>
                    <a:lstStyle/>
                    <a:p>
                      <a:r>
                        <a:rPr lang="en-US" dirty="0"/>
                        <a:t>The blind</a:t>
                      </a:r>
                    </a:p>
                  </a:txBody>
                  <a:tcPr/>
                </a:tc>
                <a:extLst>
                  <a:ext uri="{0D108BD9-81ED-4DB2-BD59-A6C34878D82A}">
                    <a16:rowId xmlns:a16="http://schemas.microsoft.com/office/drawing/2014/main" val="2385166101"/>
                  </a:ext>
                </a:extLst>
              </a:tr>
              <a:tr h="939673">
                <a:tc>
                  <a:txBody>
                    <a:bodyPr/>
                    <a:lstStyle/>
                    <a:p>
                      <a:r>
                        <a:rPr lang="en-US" dirty="0"/>
                        <a:t>Person with a physical disability</a:t>
                      </a:r>
                    </a:p>
                    <a:p>
                      <a:r>
                        <a:rPr lang="en-US" dirty="0"/>
                        <a:t>Person who uses a wheelchair</a:t>
                      </a:r>
                    </a:p>
                  </a:txBody>
                  <a:tcPr/>
                </a:tc>
                <a:tc>
                  <a:txBody>
                    <a:bodyPr/>
                    <a:lstStyle/>
                    <a:p>
                      <a:r>
                        <a:rPr lang="en-US" dirty="0"/>
                        <a:t>Crippled</a:t>
                      </a:r>
                    </a:p>
                    <a:p>
                      <a:r>
                        <a:rPr lang="en-US" dirty="0"/>
                        <a:t>Lame</a:t>
                      </a:r>
                    </a:p>
                    <a:p>
                      <a:r>
                        <a:rPr lang="en-US" dirty="0"/>
                        <a:t>Handicapped</a:t>
                      </a:r>
                    </a:p>
                  </a:txBody>
                  <a:tcPr/>
                </a:tc>
                <a:extLst>
                  <a:ext uri="{0D108BD9-81ED-4DB2-BD59-A6C34878D82A}">
                    <a16:rowId xmlns:a16="http://schemas.microsoft.com/office/drawing/2014/main" val="1789287323"/>
                  </a:ext>
                </a:extLst>
              </a:tr>
              <a:tr h="657771">
                <a:tc>
                  <a:txBody>
                    <a:bodyPr/>
                    <a:lstStyle/>
                    <a:p>
                      <a:r>
                        <a:rPr lang="en-US" dirty="0"/>
                        <a:t>Person who is deaf</a:t>
                      </a:r>
                    </a:p>
                  </a:txBody>
                  <a:tcPr/>
                </a:tc>
                <a:tc>
                  <a:txBody>
                    <a:bodyPr/>
                    <a:lstStyle/>
                    <a:p>
                      <a:r>
                        <a:rPr lang="en-US" dirty="0"/>
                        <a:t>The deaf</a:t>
                      </a:r>
                    </a:p>
                    <a:p>
                      <a:r>
                        <a:rPr lang="en-US" dirty="0"/>
                        <a:t>Deaf and dumb</a:t>
                      </a:r>
                    </a:p>
                  </a:txBody>
                  <a:tcPr/>
                </a:tc>
                <a:extLst>
                  <a:ext uri="{0D108BD9-81ED-4DB2-BD59-A6C34878D82A}">
                    <a16:rowId xmlns:a16="http://schemas.microsoft.com/office/drawing/2014/main" val="1556247464"/>
                  </a:ext>
                </a:extLst>
              </a:tr>
              <a:tr h="381090">
                <a:tc>
                  <a:txBody>
                    <a:bodyPr/>
                    <a:lstStyle/>
                    <a:p>
                      <a:r>
                        <a:rPr lang="en-US" dirty="0"/>
                        <a:t>Person with cerebral palsy</a:t>
                      </a:r>
                    </a:p>
                  </a:txBody>
                  <a:tcPr/>
                </a:tc>
                <a:tc>
                  <a:txBody>
                    <a:bodyPr/>
                    <a:lstStyle/>
                    <a:p>
                      <a:r>
                        <a:rPr lang="en-US" dirty="0"/>
                        <a:t>CP victim</a:t>
                      </a:r>
                    </a:p>
                  </a:txBody>
                  <a:tcPr/>
                </a:tc>
                <a:extLst>
                  <a:ext uri="{0D108BD9-81ED-4DB2-BD59-A6C34878D82A}">
                    <a16:rowId xmlns:a16="http://schemas.microsoft.com/office/drawing/2014/main" val="1699559190"/>
                  </a:ext>
                </a:extLst>
              </a:tr>
            </a:tbl>
          </a:graphicData>
        </a:graphic>
      </p:graphicFrame>
      <p:pic>
        <p:nvPicPr>
          <p:cNvPr id="18" name="Picture 17">
            <a:extLst>
              <a:ext uri="{FF2B5EF4-FFF2-40B4-BE49-F238E27FC236}">
                <a16:creationId xmlns:a16="http://schemas.microsoft.com/office/drawing/2014/main" id="{6BCCB1E5-C4E6-D2B6-BBAE-E3477C3196A7}"/>
              </a:ext>
            </a:extLst>
          </p:cNvPr>
          <p:cNvPicPr>
            <a:picLocks noChangeAspect="1"/>
          </p:cNvPicPr>
          <p:nvPr/>
        </p:nvPicPr>
        <p:blipFill>
          <a:blip r:embed="rId2"/>
          <a:stretch>
            <a:fillRect/>
          </a:stretch>
        </p:blipFill>
        <p:spPr>
          <a:xfrm>
            <a:off x="7196153" y="1642637"/>
            <a:ext cx="493819" cy="548688"/>
          </a:xfrm>
          <a:prstGeom prst="rect">
            <a:avLst/>
          </a:prstGeom>
        </p:spPr>
      </p:pic>
      <p:pic>
        <p:nvPicPr>
          <p:cNvPr id="19" name="Picture 18">
            <a:extLst>
              <a:ext uri="{FF2B5EF4-FFF2-40B4-BE49-F238E27FC236}">
                <a16:creationId xmlns:a16="http://schemas.microsoft.com/office/drawing/2014/main" id="{17FDAFBD-BD72-CA3A-0C77-88E8D70E618B}"/>
              </a:ext>
            </a:extLst>
          </p:cNvPr>
          <p:cNvPicPr>
            <a:picLocks noChangeAspect="1"/>
          </p:cNvPicPr>
          <p:nvPr/>
        </p:nvPicPr>
        <p:blipFill>
          <a:blip r:embed="rId3"/>
          <a:stretch>
            <a:fillRect/>
          </a:stretch>
        </p:blipFill>
        <p:spPr>
          <a:xfrm>
            <a:off x="2828055" y="1642637"/>
            <a:ext cx="658425" cy="530398"/>
          </a:xfrm>
          <a:prstGeom prst="rect">
            <a:avLst/>
          </a:prstGeom>
        </p:spPr>
      </p:pic>
      <p:sp>
        <p:nvSpPr>
          <p:cNvPr id="21" name="Rectangle 20">
            <a:extLst>
              <a:ext uri="{FF2B5EF4-FFF2-40B4-BE49-F238E27FC236}">
                <a16:creationId xmlns:a16="http://schemas.microsoft.com/office/drawing/2014/main" id="{F702FBDE-E5B1-7F84-DF90-911F5485E285}"/>
              </a:ext>
            </a:extLst>
          </p:cNvPr>
          <p:cNvSpPr/>
          <p:nvPr/>
        </p:nvSpPr>
        <p:spPr>
          <a:xfrm>
            <a:off x="3537872" y="1455316"/>
            <a:ext cx="133562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rPr>
              <a:t>Y</a:t>
            </a:r>
            <a:r>
              <a:rPr lang="en-US" sz="5400" b="1"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rPr>
              <a:t>ES</a:t>
            </a:r>
            <a:endParaRPr lang="en-US" sz="5400" b="1" cap="none" spc="0"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endParaRPr>
          </a:p>
        </p:txBody>
      </p:sp>
      <p:sp>
        <p:nvSpPr>
          <p:cNvPr id="23" name="Rectangle 22">
            <a:extLst>
              <a:ext uri="{FF2B5EF4-FFF2-40B4-BE49-F238E27FC236}">
                <a16:creationId xmlns:a16="http://schemas.microsoft.com/office/drawing/2014/main" id="{AC35B9B3-60EA-F7AF-94DD-3EB94C03D1B6}"/>
              </a:ext>
            </a:extLst>
          </p:cNvPr>
          <p:cNvSpPr/>
          <p:nvPr/>
        </p:nvSpPr>
        <p:spPr>
          <a:xfrm>
            <a:off x="7689972" y="1455316"/>
            <a:ext cx="127951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NO</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283312817"/>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logo of a group of people&#10;&#10;Description automatically generated">
            <a:extLst>
              <a:ext uri="{FF2B5EF4-FFF2-40B4-BE49-F238E27FC236}">
                <a16:creationId xmlns:a16="http://schemas.microsoft.com/office/drawing/2014/main" id="{8116336D-9D48-91F7-E3AF-28B11D0D8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254" y="0"/>
            <a:ext cx="68484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sinesswoman on wheelchair">
            <a:extLst>
              <a:ext uri="{FF2B5EF4-FFF2-40B4-BE49-F238E27FC236}">
                <a16:creationId xmlns:a16="http://schemas.microsoft.com/office/drawing/2014/main" id="{AE0CED6C-755A-1216-FDC6-8CD59AE9F8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5556" y="479136"/>
            <a:ext cx="6125306" cy="5899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49300D-2654-ED82-257D-C41D65254C07}"/>
              </a:ext>
            </a:extLst>
          </p:cNvPr>
          <p:cNvSpPr>
            <a:spLocks noGrp="1"/>
          </p:cNvSpPr>
          <p:nvPr>
            <p:ph type="title"/>
          </p:nvPr>
        </p:nvSpPr>
        <p:spPr>
          <a:xfrm>
            <a:off x="610443" y="2901863"/>
            <a:ext cx="4941047" cy="2043763"/>
          </a:xfrm>
          <a:solidFill>
            <a:schemeClr val="accent2">
              <a:lumMod val="75000"/>
            </a:schemeClr>
          </a:solidFill>
          <a:ln w="28575"/>
          <a:effectLst>
            <a:softEdge rad="12700"/>
          </a:effectLst>
        </p:spPr>
        <p:style>
          <a:lnRef idx="2">
            <a:schemeClr val="accent4"/>
          </a:lnRef>
          <a:fillRef idx="1">
            <a:schemeClr val="lt1"/>
          </a:fillRef>
          <a:effectRef idx="0">
            <a:schemeClr val="accent4"/>
          </a:effectRef>
          <a:fontRef idx="minor">
            <a:schemeClr val="dk1"/>
          </a:fontRef>
        </p:style>
        <p:txBody>
          <a:bodyPr/>
          <a:lstStyle/>
          <a:p>
            <a:pPr rtl="0" fontAlgn="base"/>
            <a:br>
              <a:rPr lang="en-US" sz="3200" b="1" dirty="0">
                <a:solidFill>
                  <a:schemeClr val="bg1"/>
                </a:solidFill>
              </a:rPr>
            </a:br>
            <a:r>
              <a:rPr lang="en-US" sz="3200" b="1" i="0" u="none" strike="noStrike" dirty="0">
                <a:solidFill>
                  <a:schemeClr val="tx1"/>
                </a:solidFill>
                <a:effectLst/>
              </a:rPr>
              <a:t>Etiquette &amp; Interaction </a:t>
            </a:r>
            <a:r>
              <a:rPr lang="en-US" sz="3200" b="1" i="0" dirty="0">
                <a:solidFill>
                  <a:schemeClr val="tx1"/>
                </a:solidFill>
                <a:effectLst/>
              </a:rPr>
              <a:t>​</a:t>
            </a:r>
            <a:br>
              <a:rPr lang="en-US" sz="3200" b="1" i="0" dirty="0">
                <a:solidFill>
                  <a:schemeClr val="tx1"/>
                </a:solidFill>
                <a:effectLst/>
              </a:rPr>
            </a:br>
            <a:r>
              <a:rPr lang="en-US" sz="3200" b="1" i="0" u="none" strike="noStrike" dirty="0">
                <a:solidFill>
                  <a:schemeClr val="tx1"/>
                </a:solidFill>
                <a:effectLst/>
              </a:rPr>
              <a:t>Tips for People with </a:t>
            </a:r>
            <a:r>
              <a:rPr lang="en-US" sz="3200" b="1" i="0" dirty="0">
                <a:solidFill>
                  <a:schemeClr val="tx1"/>
                </a:solidFill>
                <a:effectLst/>
              </a:rPr>
              <a:t>​</a:t>
            </a:r>
            <a:br>
              <a:rPr lang="en-US" sz="3200" b="1" i="0" dirty="0">
                <a:solidFill>
                  <a:schemeClr val="tx1"/>
                </a:solidFill>
                <a:effectLst/>
              </a:rPr>
            </a:br>
            <a:r>
              <a:rPr lang="en-US" sz="3200" b="1" i="0" u="none" strike="noStrike" dirty="0">
                <a:solidFill>
                  <a:schemeClr val="tx1"/>
                </a:solidFill>
                <a:effectLst/>
              </a:rPr>
              <a:t>Specific Disabilities</a:t>
            </a:r>
            <a:br>
              <a:rPr lang="en-US" sz="3200" b="1" i="0" u="none" strike="noStrike" dirty="0">
                <a:solidFill>
                  <a:schemeClr val="bg1"/>
                </a:solidFill>
                <a:effectLst/>
              </a:rPr>
            </a:br>
            <a:endParaRPr lang="en-US" b="1" dirty="0"/>
          </a:p>
        </p:txBody>
      </p:sp>
    </p:spTree>
    <p:extLst>
      <p:ext uri="{BB962C8B-B14F-4D97-AF65-F5344CB8AC3E}">
        <p14:creationId xmlns:p14="http://schemas.microsoft.com/office/powerpoint/2010/main" val="2682209140"/>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44F5858B-CE44-7A57-0BD4-D35D43895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08483"/>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2F7B0C4-B1FF-E7E6-620D-CB3F12F0B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85639"/>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DB5437F-7BF4-88F9-FCD6-4C367774D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12173"/>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CED3DF6-499D-9C07-4014-9169ECBB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4781"/>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E1AA75B-6377-8FCC-EE4E-34A4E2DAF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87589"/>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137237F-325F-92BD-D4DA-8B8D55AD9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60366"/>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9E96334-A595-79A9-9824-64735BFB8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0483"/>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292A-FC15-1E4E-879E-58ACFA6B2412}"/>
              </a:ext>
            </a:extLst>
          </p:cNvPr>
          <p:cNvSpPr>
            <a:spLocks noGrp="1"/>
          </p:cNvSpPr>
          <p:nvPr>
            <p:ph type="title"/>
          </p:nvPr>
        </p:nvSpPr>
        <p:spPr>
          <a:xfrm>
            <a:off x="995863" y="413677"/>
            <a:ext cx="9404723" cy="970640"/>
          </a:xfrm>
        </p:spPr>
        <p:txBody>
          <a:bodyPr/>
          <a:lstStyle/>
          <a:p>
            <a:pPr algn="ctr"/>
            <a:r>
              <a:rPr lang="en-US" dirty="0">
                <a:solidFill>
                  <a:schemeClr val="bg1"/>
                </a:solidFill>
              </a:rPr>
              <a:t>Accessible In-Person Voting</a:t>
            </a:r>
          </a:p>
        </p:txBody>
      </p:sp>
      <p:sp>
        <p:nvSpPr>
          <p:cNvPr id="4" name="TextBox 3">
            <a:extLst>
              <a:ext uri="{FF2B5EF4-FFF2-40B4-BE49-F238E27FC236}">
                <a16:creationId xmlns:a16="http://schemas.microsoft.com/office/drawing/2014/main" id="{61DD0C35-692C-AC1F-6F6E-F565FCC31308}"/>
              </a:ext>
            </a:extLst>
          </p:cNvPr>
          <p:cNvSpPr txBox="1"/>
          <p:nvPr/>
        </p:nvSpPr>
        <p:spPr>
          <a:xfrm>
            <a:off x="1510580" y="1338036"/>
            <a:ext cx="8757719" cy="923330"/>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The Help America Vote Act (HAVA) mandates that voters with disabilities be able to mark, cast, and verify their ballots privately and independently using an accessible voting machine. </a:t>
            </a:r>
          </a:p>
        </p:txBody>
      </p:sp>
      <p:sp>
        <p:nvSpPr>
          <p:cNvPr id="5" name="TextBox 4">
            <a:extLst>
              <a:ext uri="{FF2B5EF4-FFF2-40B4-BE49-F238E27FC236}">
                <a16:creationId xmlns:a16="http://schemas.microsoft.com/office/drawing/2014/main" id="{D1AE95C0-3FB3-C920-1374-FE9C9A36A39F}"/>
              </a:ext>
            </a:extLst>
          </p:cNvPr>
          <p:cNvSpPr txBox="1"/>
          <p:nvPr/>
        </p:nvSpPr>
        <p:spPr>
          <a:xfrm>
            <a:off x="1510581" y="3346168"/>
            <a:ext cx="8672414" cy="646331"/>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Voting equipment, communication methods, and other voting activities must all be accessible to voters with disabilities.</a:t>
            </a:r>
          </a:p>
        </p:txBody>
      </p:sp>
      <p:sp>
        <p:nvSpPr>
          <p:cNvPr id="8" name="TextBox 7">
            <a:extLst>
              <a:ext uri="{FF2B5EF4-FFF2-40B4-BE49-F238E27FC236}">
                <a16:creationId xmlns:a16="http://schemas.microsoft.com/office/drawing/2014/main" id="{BDEE7AB0-0C78-4219-71DC-B77DD5AE6BFF}"/>
              </a:ext>
            </a:extLst>
          </p:cNvPr>
          <p:cNvSpPr txBox="1"/>
          <p:nvPr/>
        </p:nvSpPr>
        <p:spPr>
          <a:xfrm>
            <a:off x="1510580" y="4131985"/>
            <a:ext cx="8375290" cy="1200329"/>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In-person voting is the most widely available voting option; every state and territory is required to conduct in-person voting for federal elections with at least one accessible voting machine per polling place. </a:t>
            </a:r>
          </a:p>
        </p:txBody>
      </p:sp>
      <p:sp>
        <p:nvSpPr>
          <p:cNvPr id="9" name="TextBox 8">
            <a:extLst>
              <a:ext uri="{FF2B5EF4-FFF2-40B4-BE49-F238E27FC236}">
                <a16:creationId xmlns:a16="http://schemas.microsoft.com/office/drawing/2014/main" id="{A9305906-8E67-8134-DEE5-CDA2D80ABDC6}"/>
              </a:ext>
            </a:extLst>
          </p:cNvPr>
          <p:cNvSpPr txBox="1"/>
          <p:nvPr/>
        </p:nvSpPr>
        <p:spPr>
          <a:xfrm>
            <a:off x="1510581" y="5533355"/>
            <a:ext cx="8672414" cy="923330"/>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The basic accessibility requirement for a polling place is that the pathway into and throughout the building from either public transportation or a parking lot is accessible.</a:t>
            </a:r>
          </a:p>
        </p:txBody>
      </p:sp>
      <p:sp>
        <p:nvSpPr>
          <p:cNvPr id="3" name="TextBox 2">
            <a:extLst>
              <a:ext uri="{FF2B5EF4-FFF2-40B4-BE49-F238E27FC236}">
                <a16:creationId xmlns:a16="http://schemas.microsoft.com/office/drawing/2014/main" id="{7D50E6B3-1E95-2390-D125-213172199B0B}"/>
              </a:ext>
            </a:extLst>
          </p:cNvPr>
          <p:cNvSpPr txBox="1"/>
          <p:nvPr/>
        </p:nvSpPr>
        <p:spPr>
          <a:xfrm>
            <a:off x="1510580" y="2388268"/>
            <a:ext cx="889000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Florida Statute requires poll workers complete a program on etiquette and sensitivity with respect to voters having a disability, before working during the current election cycle.</a:t>
            </a:r>
          </a:p>
        </p:txBody>
      </p:sp>
    </p:spTree>
    <p:extLst>
      <p:ext uri="{BB962C8B-B14F-4D97-AF65-F5344CB8AC3E}">
        <p14:creationId xmlns:p14="http://schemas.microsoft.com/office/powerpoint/2010/main" val="2137506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4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7000"/>
                            </p:stCondLst>
                            <p:childTnLst>
                              <p:par>
                                <p:cTn id="13" presetID="10" presetClass="entr" presetSubtype="0" fill="hold" grpId="1" nodeType="afterEffect">
                                  <p:stCondLst>
                                    <p:cond delay="4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childTnLst>
                                </p:cTn>
                              </p:par>
                            </p:childTnLst>
                          </p:cTn>
                        </p:par>
                        <p:par>
                          <p:cTn id="16" fill="hold">
                            <p:stCondLst>
                              <p:cond delay="12000"/>
                            </p:stCondLst>
                            <p:childTnLst>
                              <p:par>
                                <p:cTn id="17" presetID="10" presetClass="entr" presetSubtype="0" fill="hold" grpId="1" nodeType="afterEffect">
                                  <p:stCondLst>
                                    <p:cond delay="4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17000"/>
                            </p:stCondLst>
                            <p:childTnLst>
                              <p:par>
                                <p:cTn id="21" presetID="10" presetClass="entr" presetSubtype="0" fill="hold" grpId="1" nodeType="afterEffect">
                                  <p:stCondLst>
                                    <p:cond delay="5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build="allAtOnce"/>
      <p:bldP spid="8" grpId="1"/>
      <p:bldP spid="9" grpId="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554E237F-A568-7A07-7A3F-3DF06C020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21773"/>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F83925A-41C3-6FAD-107E-D6C8ECF1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93034"/>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DE4A3CA-0A6D-64C3-1B52-F0FE7E4C6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2369"/>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BEC5E1A-514C-8054-8351-327BCC75F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39995"/>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05D4D16-056E-01E4-9ADA-64F5D9DCD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82774"/>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F367F23-D08F-3318-7F8B-D6DD34C15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20790"/>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CC5A-766E-3A79-4863-A129A35BBF8D}"/>
              </a:ext>
            </a:extLst>
          </p:cNvPr>
          <p:cNvSpPr>
            <a:spLocks noGrp="1"/>
          </p:cNvSpPr>
          <p:nvPr>
            <p:ph type="title"/>
          </p:nvPr>
        </p:nvSpPr>
        <p:spPr>
          <a:xfrm>
            <a:off x="644106" y="525428"/>
            <a:ext cx="10903788" cy="3317216"/>
          </a:xfrm>
        </p:spPr>
        <p:txBody>
          <a:bodyPr/>
          <a:lstStyle/>
          <a:p>
            <a:pPr algn="ctr"/>
            <a:r>
              <a:rPr lang="en-US" dirty="0">
                <a:solidFill>
                  <a:schemeClr val="bg1"/>
                </a:solidFill>
              </a:rPr>
              <a:t>Thank you for your attention!</a:t>
            </a:r>
            <a:br>
              <a:rPr lang="en-US" dirty="0">
                <a:solidFill>
                  <a:schemeClr val="bg1"/>
                </a:solidFill>
              </a:rPr>
            </a:br>
            <a:br>
              <a:rPr lang="en-US" dirty="0">
                <a:solidFill>
                  <a:schemeClr val="bg1"/>
                </a:solidFill>
              </a:rPr>
            </a:br>
            <a:r>
              <a:rPr lang="en-US" dirty="0">
                <a:solidFill>
                  <a:schemeClr val="bg1"/>
                </a:solidFill>
              </a:rPr>
              <a:t>We appreciate your efforts to ensure all voters in Orange County have the ability to vote!</a:t>
            </a:r>
          </a:p>
        </p:txBody>
      </p:sp>
      <p:pic>
        <p:nvPicPr>
          <p:cNvPr id="4" name="Picture 2" descr="CIL logo image">
            <a:extLst>
              <a:ext uri="{FF2B5EF4-FFF2-40B4-BE49-F238E27FC236}">
                <a16:creationId xmlns:a16="http://schemas.microsoft.com/office/drawing/2014/main" id="{0056B08F-5B78-F93B-CDB7-E16910DE3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772" y="4662807"/>
            <a:ext cx="2407174" cy="1161461"/>
          </a:xfrm>
          <a:prstGeom prst="rect">
            <a:avLst/>
          </a:prstGeom>
          <a:noFill/>
          <a:extLst>
            <a:ext uri="{909E8E84-426E-40DD-AFC4-6F175D3DCCD1}">
              <a14:hiddenFill xmlns:a14="http://schemas.microsoft.com/office/drawing/2010/main">
                <a:solidFill>
                  <a:srgbClr val="FFFFFF"/>
                </a:solidFill>
              </a14:hiddenFill>
            </a:ext>
          </a:extLst>
        </p:spPr>
      </p:pic>
      <p:sp>
        <p:nvSpPr>
          <p:cNvPr id="5" name="Plus Sign 4">
            <a:extLst>
              <a:ext uri="{FF2B5EF4-FFF2-40B4-BE49-F238E27FC236}">
                <a16:creationId xmlns:a16="http://schemas.microsoft.com/office/drawing/2014/main" id="{6151A8A1-E664-7708-28E4-B753A4BBCB3E}"/>
              </a:ext>
            </a:extLst>
          </p:cNvPr>
          <p:cNvSpPr/>
          <p:nvPr/>
        </p:nvSpPr>
        <p:spPr>
          <a:xfrm>
            <a:off x="5850147" y="5114023"/>
            <a:ext cx="491705" cy="474453"/>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logo with orange and green leaves&#10;&#10;Description automatically generated">
            <a:extLst>
              <a:ext uri="{FF2B5EF4-FFF2-40B4-BE49-F238E27FC236}">
                <a16:creationId xmlns:a16="http://schemas.microsoft.com/office/drawing/2014/main" id="{4EEDFF9E-84BA-2593-48A0-1BE16AF93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053" y="4558097"/>
            <a:ext cx="2224469" cy="1143486"/>
          </a:xfrm>
          <a:prstGeom prst="rect">
            <a:avLst/>
          </a:prstGeom>
        </p:spPr>
      </p:pic>
    </p:spTree>
    <p:extLst>
      <p:ext uri="{BB962C8B-B14F-4D97-AF65-F5344CB8AC3E}">
        <p14:creationId xmlns:p14="http://schemas.microsoft.com/office/powerpoint/2010/main" val="1250202652"/>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C2C8F-41E8-167C-3E1F-16BA61EB4D88}"/>
              </a:ext>
            </a:extLst>
          </p:cNvPr>
          <p:cNvSpPr txBox="1"/>
          <p:nvPr/>
        </p:nvSpPr>
        <p:spPr>
          <a:xfrm>
            <a:off x="5015620" y="518608"/>
            <a:ext cx="6429977" cy="1754326"/>
          </a:xfrm>
          <a:prstGeom prst="rect">
            <a:avLst/>
          </a:prstGeom>
          <a:noFill/>
        </p:spPr>
        <p:txBody>
          <a:bodyPr wrap="square" rtlCol="0">
            <a:spAutoFit/>
          </a:bodyPr>
          <a:lstStyle/>
          <a:p>
            <a:r>
              <a:rPr lang="en-US" dirty="0">
                <a:solidFill>
                  <a:schemeClr val="bg1"/>
                </a:solidFill>
              </a:rPr>
              <a:t>Voters with disabilities represent approximately one-sixth of the American electorate. This growing demographic encompasses a broad range of voters, including those with mobility, visual, communicative, physical, or cognitive impairments. Voters with disabilities face unique obstacles when exercising their right to vote.</a:t>
            </a:r>
          </a:p>
        </p:txBody>
      </p:sp>
      <p:sp>
        <p:nvSpPr>
          <p:cNvPr id="3" name="TextBox 2">
            <a:extLst>
              <a:ext uri="{FF2B5EF4-FFF2-40B4-BE49-F238E27FC236}">
                <a16:creationId xmlns:a16="http://schemas.microsoft.com/office/drawing/2014/main" id="{24CFC906-B5D6-6F5C-D5B5-B99C84DED939}"/>
              </a:ext>
            </a:extLst>
          </p:cNvPr>
          <p:cNvSpPr txBox="1"/>
          <p:nvPr/>
        </p:nvSpPr>
        <p:spPr>
          <a:xfrm>
            <a:off x="746403" y="2519473"/>
            <a:ext cx="10699194" cy="646331"/>
          </a:xfrm>
          <a:prstGeom prst="rect">
            <a:avLst/>
          </a:prstGeom>
          <a:noFill/>
        </p:spPr>
        <p:txBody>
          <a:bodyPr wrap="square" rtlCol="0">
            <a:spAutoFit/>
          </a:bodyPr>
          <a:lstStyle/>
          <a:p>
            <a:r>
              <a:rPr lang="en-US" dirty="0">
                <a:solidFill>
                  <a:schemeClr val="bg1"/>
                </a:solidFill>
              </a:rPr>
              <a:t>The rights of people with disabilities to vote privately and independently with equal access to voter registration and the electoral process is secured through the:</a:t>
            </a:r>
          </a:p>
        </p:txBody>
      </p:sp>
      <p:pic>
        <p:nvPicPr>
          <p:cNvPr id="5" name="Picture 4" descr="A group of people with different colored objects&#10;&#10;Description automatically generated">
            <a:extLst>
              <a:ext uri="{FF2B5EF4-FFF2-40B4-BE49-F238E27FC236}">
                <a16:creationId xmlns:a16="http://schemas.microsoft.com/office/drawing/2014/main" id="{B7D99806-C863-2153-4E0A-DCD3D6DC48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403" y="518608"/>
            <a:ext cx="3945775" cy="1849582"/>
          </a:xfrm>
          <a:prstGeom prst="rect">
            <a:avLst/>
          </a:prstGeom>
        </p:spPr>
      </p:pic>
      <p:sp>
        <p:nvSpPr>
          <p:cNvPr id="7" name="TextBox 6">
            <a:extLst>
              <a:ext uri="{FF2B5EF4-FFF2-40B4-BE49-F238E27FC236}">
                <a16:creationId xmlns:a16="http://schemas.microsoft.com/office/drawing/2014/main" id="{63560E48-AED7-AC97-792C-F224F123DA24}"/>
              </a:ext>
            </a:extLst>
          </p:cNvPr>
          <p:cNvSpPr txBox="1"/>
          <p:nvPr/>
        </p:nvSpPr>
        <p:spPr>
          <a:xfrm>
            <a:off x="746403" y="5481018"/>
            <a:ext cx="10699194" cy="1200329"/>
          </a:xfrm>
          <a:prstGeom prst="rect">
            <a:avLst/>
          </a:prstGeom>
          <a:noFill/>
        </p:spPr>
        <p:txBody>
          <a:bodyPr wrap="square" rtlCol="0">
            <a:spAutoFit/>
          </a:bodyPr>
          <a:lstStyle/>
          <a:p>
            <a:r>
              <a:rPr lang="en-US" dirty="0">
                <a:solidFill>
                  <a:schemeClr val="bg1"/>
                </a:solidFill>
              </a:rPr>
              <a:t>Title II of the ADA requires state and local governments to ensure that people with disabilities have equal access to government services and information, including the voting process. Additionally, the Voting Accessibility for the Elderly and Handicapped Act requires polling places to be accessible.</a:t>
            </a:r>
          </a:p>
        </p:txBody>
      </p:sp>
      <p:sp>
        <p:nvSpPr>
          <p:cNvPr id="4" name="TextBox 3">
            <a:extLst>
              <a:ext uri="{FF2B5EF4-FFF2-40B4-BE49-F238E27FC236}">
                <a16:creationId xmlns:a16="http://schemas.microsoft.com/office/drawing/2014/main" id="{051B17C4-2F23-87B4-CF55-A3D48AFD43F7}"/>
              </a:ext>
            </a:extLst>
          </p:cNvPr>
          <p:cNvSpPr txBox="1"/>
          <p:nvPr/>
        </p:nvSpPr>
        <p:spPr>
          <a:xfrm>
            <a:off x="746403" y="4228992"/>
            <a:ext cx="10446589" cy="1200329"/>
          </a:xfrm>
          <a:prstGeom prst="rect">
            <a:avLst/>
          </a:prstGeom>
          <a:noFill/>
        </p:spPr>
        <p:txBody>
          <a:bodyPr wrap="square" rtlCol="0">
            <a:spAutoFit/>
          </a:bodyPr>
          <a:lstStyle/>
          <a:p>
            <a:r>
              <a:rPr lang="en-US" dirty="0">
                <a:solidFill>
                  <a:schemeClr val="bg1"/>
                </a:solidFill>
              </a:rPr>
              <a:t>These laws have created a series of rights that ensure voters with disabilities can access all portions of the electoral process in a manner that is accessible to them. Under HAVA, voters with disabilities have the right to be able to mark, cast, and verify their ballot privately and independently.</a:t>
            </a:r>
            <a:endParaRPr lang="en-US" dirty="0"/>
          </a:p>
        </p:txBody>
      </p:sp>
      <p:sp>
        <p:nvSpPr>
          <p:cNvPr id="6" name="TextBox 5">
            <a:extLst>
              <a:ext uri="{FF2B5EF4-FFF2-40B4-BE49-F238E27FC236}">
                <a16:creationId xmlns:a16="http://schemas.microsoft.com/office/drawing/2014/main" id="{7D849891-51AF-4CE5-FEAB-C0877B709DE8}"/>
              </a:ext>
            </a:extLst>
          </p:cNvPr>
          <p:cNvSpPr txBox="1"/>
          <p:nvPr/>
        </p:nvSpPr>
        <p:spPr>
          <a:xfrm>
            <a:off x="770017" y="3165804"/>
            <a:ext cx="4813540"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Help America Vote Act</a:t>
            </a:r>
            <a:r>
              <a:rPr lang="en-US" dirty="0">
                <a:solidFill>
                  <a:schemeClr val="bg1"/>
                </a:solidFill>
              </a:rPr>
              <a:t> of 2002 (HAVA)</a:t>
            </a:r>
            <a:endParaRPr lang="en-US" dirty="0"/>
          </a:p>
        </p:txBody>
      </p:sp>
      <p:sp>
        <p:nvSpPr>
          <p:cNvPr id="8" name="TextBox 7">
            <a:extLst>
              <a:ext uri="{FF2B5EF4-FFF2-40B4-BE49-F238E27FC236}">
                <a16:creationId xmlns:a16="http://schemas.microsoft.com/office/drawing/2014/main" id="{5BC284C9-EA60-6073-C985-A1C70CF211BD}"/>
              </a:ext>
            </a:extLst>
          </p:cNvPr>
          <p:cNvSpPr txBox="1"/>
          <p:nvPr/>
        </p:nvSpPr>
        <p:spPr>
          <a:xfrm>
            <a:off x="5583557" y="3165804"/>
            <a:ext cx="6090249"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Title II of the </a:t>
            </a:r>
            <a:r>
              <a:rPr lang="en-US" b="1" dirty="0">
                <a:solidFill>
                  <a:schemeClr val="bg1"/>
                </a:solidFill>
              </a:rPr>
              <a:t>Americans with Disabilities Act </a:t>
            </a:r>
            <a:r>
              <a:rPr lang="en-US" dirty="0">
                <a:solidFill>
                  <a:schemeClr val="bg1"/>
                </a:solidFill>
              </a:rPr>
              <a:t>(ADA)</a:t>
            </a:r>
            <a:endParaRPr lang="en-US" dirty="0"/>
          </a:p>
        </p:txBody>
      </p:sp>
      <p:sp>
        <p:nvSpPr>
          <p:cNvPr id="9" name="TextBox 8">
            <a:extLst>
              <a:ext uri="{FF2B5EF4-FFF2-40B4-BE49-F238E27FC236}">
                <a16:creationId xmlns:a16="http://schemas.microsoft.com/office/drawing/2014/main" id="{B6095EFC-322F-0E2B-1632-3B420B03E7C2}"/>
              </a:ext>
            </a:extLst>
          </p:cNvPr>
          <p:cNvSpPr txBox="1"/>
          <p:nvPr/>
        </p:nvSpPr>
        <p:spPr>
          <a:xfrm>
            <a:off x="770018" y="3575408"/>
            <a:ext cx="4813540"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National Voter Registration Act </a:t>
            </a:r>
            <a:r>
              <a:rPr lang="en-US" dirty="0">
                <a:solidFill>
                  <a:schemeClr val="bg1"/>
                </a:solidFill>
              </a:rPr>
              <a:t>(NVRA)</a:t>
            </a:r>
            <a:endParaRPr lang="en-US" dirty="0"/>
          </a:p>
        </p:txBody>
      </p:sp>
      <p:sp>
        <p:nvSpPr>
          <p:cNvPr id="10" name="TextBox 9">
            <a:extLst>
              <a:ext uri="{FF2B5EF4-FFF2-40B4-BE49-F238E27FC236}">
                <a16:creationId xmlns:a16="http://schemas.microsoft.com/office/drawing/2014/main" id="{5E7683AC-F7DE-587D-F936-1A12FD6233FE}"/>
              </a:ext>
            </a:extLst>
          </p:cNvPr>
          <p:cNvSpPr txBox="1"/>
          <p:nvPr/>
        </p:nvSpPr>
        <p:spPr>
          <a:xfrm>
            <a:off x="5583557" y="3535136"/>
            <a:ext cx="5862040" cy="646331"/>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Voting Accessibility for the Elderly and Handicapped Act</a:t>
            </a:r>
            <a:endParaRPr lang="en-US" dirty="0"/>
          </a:p>
        </p:txBody>
      </p:sp>
    </p:spTree>
    <p:extLst>
      <p:ext uri="{BB962C8B-B14F-4D97-AF65-F5344CB8AC3E}">
        <p14:creationId xmlns:p14="http://schemas.microsoft.com/office/powerpoint/2010/main" val="16716673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1000"/>
                            </p:stCondLst>
                            <p:childTnLst>
                              <p:par>
                                <p:cTn id="23" presetID="42" presetClass="entr" presetSubtype="0" fill="hold" grpId="0" nodeType="after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9A48-16EC-793A-32E7-8639C5E99D4E}"/>
              </a:ext>
            </a:extLst>
          </p:cNvPr>
          <p:cNvSpPr>
            <a:spLocks noGrp="1"/>
          </p:cNvSpPr>
          <p:nvPr>
            <p:ph type="title"/>
          </p:nvPr>
        </p:nvSpPr>
        <p:spPr>
          <a:xfrm>
            <a:off x="1154954" y="593784"/>
            <a:ext cx="8825659" cy="1981200"/>
          </a:xfrm>
        </p:spPr>
        <p:txBody>
          <a:bodyPr/>
          <a:lstStyle/>
          <a:p>
            <a:pPr algn="r"/>
            <a:r>
              <a:rPr lang="en-US" dirty="0">
                <a:solidFill>
                  <a:schemeClr val="bg1"/>
                </a:solidFill>
              </a:rPr>
              <a:t>Florida Statute</a:t>
            </a:r>
            <a:br>
              <a:rPr lang="en-US" dirty="0">
                <a:solidFill>
                  <a:schemeClr val="bg1"/>
                </a:solidFill>
              </a:rPr>
            </a:br>
            <a:r>
              <a:rPr lang="en-US" dirty="0">
                <a:solidFill>
                  <a:schemeClr val="bg1"/>
                </a:solidFill>
              </a:rPr>
              <a:t>Section 102.014</a:t>
            </a:r>
          </a:p>
        </p:txBody>
      </p:sp>
      <p:sp>
        <p:nvSpPr>
          <p:cNvPr id="3" name="Text Placeholder 2">
            <a:extLst>
              <a:ext uri="{FF2B5EF4-FFF2-40B4-BE49-F238E27FC236}">
                <a16:creationId xmlns:a16="http://schemas.microsoft.com/office/drawing/2014/main" id="{11877865-1C38-8709-77B8-767AE6E80FBD}"/>
              </a:ext>
            </a:extLst>
          </p:cNvPr>
          <p:cNvSpPr>
            <a:spLocks noGrp="1"/>
          </p:cNvSpPr>
          <p:nvPr>
            <p:ph type="body" sz="half" idx="2"/>
          </p:nvPr>
        </p:nvSpPr>
        <p:spPr>
          <a:xfrm>
            <a:off x="1154954" y="2467155"/>
            <a:ext cx="8825659" cy="3552645"/>
          </a:xfrm>
        </p:spPr>
        <p:txBody>
          <a:bodyPr>
            <a:normAutofit/>
          </a:bodyPr>
          <a:lstStyle/>
          <a:p>
            <a:r>
              <a:rPr lang="en-US" dirty="0">
                <a:solidFill>
                  <a:schemeClr val="bg1"/>
                </a:solidFill>
              </a:rPr>
              <a:t>The Department of State shall develop a </a:t>
            </a:r>
            <a:r>
              <a:rPr lang="en-US" b="1" u="sng" dirty="0">
                <a:solidFill>
                  <a:schemeClr val="bg1"/>
                </a:solidFill>
              </a:rPr>
              <a:t>mandatory</a:t>
            </a:r>
            <a:r>
              <a:rPr lang="en-US" dirty="0">
                <a:solidFill>
                  <a:schemeClr val="bg1"/>
                </a:solidFill>
              </a:rPr>
              <a:t>, statewide, and uniform program for </a:t>
            </a:r>
            <a:r>
              <a:rPr lang="en-US" b="1" u="sng" dirty="0">
                <a:solidFill>
                  <a:schemeClr val="bg1"/>
                </a:solidFill>
              </a:rPr>
              <a:t>training poll workers</a:t>
            </a:r>
            <a:r>
              <a:rPr lang="en-US" dirty="0">
                <a:solidFill>
                  <a:schemeClr val="bg1"/>
                </a:solidFill>
              </a:rPr>
              <a:t> on issues of </a:t>
            </a:r>
            <a:r>
              <a:rPr lang="en-US" b="1" u="sng" dirty="0">
                <a:solidFill>
                  <a:schemeClr val="bg1"/>
                </a:solidFill>
              </a:rPr>
              <a:t>etiquette and sensitivity with respect to voters having a disability.</a:t>
            </a:r>
          </a:p>
          <a:p>
            <a:br>
              <a:rPr lang="en-US" dirty="0">
                <a:solidFill>
                  <a:schemeClr val="bg1"/>
                </a:solidFill>
              </a:rPr>
            </a:br>
            <a:r>
              <a:rPr lang="en-US" dirty="0">
                <a:solidFill>
                  <a:schemeClr val="bg1"/>
                </a:solidFill>
              </a:rPr>
              <a:t>The program must be conducted locally by each supervisor of elections, and </a:t>
            </a:r>
            <a:r>
              <a:rPr lang="en-US" b="1" u="sng" dirty="0">
                <a:solidFill>
                  <a:schemeClr val="bg1"/>
                </a:solidFill>
              </a:rPr>
              <a:t>each poll worker must complete the program before working during the current election cycle.</a:t>
            </a:r>
            <a:r>
              <a:rPr lang="en-US" dirty="0">
                <a:solidFill>
                  <a:schemeClr val="bg1"/>
                </a:solidFill>
              </a:rPr>
              <a:t> The supervisor of elections shall contract with a recognized disability-related organization, such as </a:t>
            </a:r>
            <a:r>
              <a:rPr lang="en-US" b="1" u="sng" dirty="0">
                <a:solidFill>
                  <a:schemeClr val="bg1"/>
                </a:solidFill>
              </a:rPr>
              <a:t>Centers for Independent Living</a:t>
            </a:r>
            <a:r>
              <a:rPr lang="en-US" dirty="0">
                <a:solidFill>
                  <a:schemeClr val="bg1"/>
                </a:solidFill>
              </a:rPr>
              <a:t>, family network on disabilities, deaf service bureau, or other such organization, to develop and assist with training the trainers in the disability sensitivity programs.</a:t>
            </a:r>
          </a:p>
        </p:txBody>
      </p:sp>
      <p:pic>
        <p:nvPicPr>
          <p:cNvPr id="1026" name="Picture 2" descr="Division of Elections">
            <a:extLst>
              <a:ext uri="{FF2B5EF4-FFF2-40B4-BE49-F238E27FC236}">
                <a16:creationId xmlns:a16="http://schemas.microsoft.com/office/drawing/2014/main" id="{E75127AF-50C4-AA07-E91B-E853C8FF5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3" y="593783"/>
            <a:ext cx="7874803" cy="187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066137"/>
      </p:ext>
    </p:extLst>
  </p:cSld>
  <p:clrMapOvr>
    <a:masterClrMapping/>
  </p:clrMapOvr>
  <p:transition spd="slow" advClick="0" advTm="2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C73-5764-94B6-BA5E-8B2B4C3F5711}"/>
              </a:ext>
            </a:extLst>
          </p:cNvPr>
          <p:cNvSpPr>
            <a:spLocks noGrp="1"/>
          </p:cNvSpPr>
          <p:nvPr>
            <p:ph type="title"/>
          </p:nvPr>
        </p:nvSpPr>
        <p:spPr>
          <a:xfrm>
            <a:off x="594237" y="551629"/>
            <a:ext cx="3330782" cy="1027980"/>
          </a:xfrm>
        </p:spPr>
        <p:txBody>
          <a:bodyPr/>
          <a:lstStyle/>
          <a:p>
            <a:r>
              <a:rPr lang="en-US" dirty="0">
                <a:solidFill>
                  <a:schemeClr val="bg1"/>
                </a:solidFill>
              </a:rPr>
              <a:t>About CIL</a:t>
            </a:r>
          </a:p>
        </p:txBody>
      </p:sp>
      <p:pic>
        <p:nvPicPr>
          <p:cNvPr id="2050" name="Picture 2" descr="CIL logo image">
            <a:extLst>
              <a:ext uri="{FF2B5EF4-FFF2-40B4-BE49-F238E27FC236}">
                <a16:creationId xmlns:a16="http://schemas.microsoft.com/office/drawing/2014/main" id="{1E979ADC-68F2-684D-3135-4A5EBA02F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37" y="4432305"/>
            <a:ext cx="2407174" cy="1161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D06508D-C974-03DC-DEBD-D94A82B06D09}"/>
              </a:ext>
            </a:extLst>
          </p:cNvPr>
          <p:cNvSpPr>
            <a:spLocks noGrp="1"/>
          </p:cNvSpPr>
          <p:nvPr>
            <p:ph type="body" sz="half" idx="2"/>
          </p:nvPr>
        </p:nvSpPr>
        <p:spPr>
          <a:xfrm>
            <a:off x="4700411" y="1177066"/>
            <a:ext cx="6385317" cy="2424718"/>
          </a:xfrm>
        </p:spPr>
        <p:txBody>
          <a:bodyPr>
            <a:normAutofit fontScale="92500"/>
          </a:bodyPr>
          <a:lstStyle/>
          <a:p>
            <a:r>
              <a:rPr lang="en-US" dirty="0">
                <a:solidFill>
                  <a:schemeClr val="bg1"/>
                </a:solidFill>
              </a:rPr>
              <a:t>The Center for Independent Living in Central Florida, Inc. (CIL) is a private, non-profit organization that was founded in 1976 by Central Floridians dedicated to helping people with disabilities achieve their self-determined goals for independent living. CIL is a consumer-driven organization, that follows a peer-to-peer model whose philosophy is based on peer role models: people with disabilities empowering people with disabilities and their families on the road to independence.</a:t>
            </a:r>
          </a:p>
        </p:txBody>
      </p:sp>
      <p:sp>
        <p:nvSpPr>
          <p:cNvPr id="4" name="TextBox 3">
            <a:extLst>
              <a:ext uri="{FF2B5EF4-FFF2-40B4-BE49-F238E27FC236}">
                <a16:creationId xmlns:a16="http://schemas.microsoft.com/office/drawing/2014/main" id="{3ED63485-DDF4-5191-D845-1A59FF73C562}"/>
              </a:ext>
            </a:extLst>
          </p:cNvPr>
          <p:cNvSpPr txBox="1"/>
          <p:nvPr/>
        </p:nvSpPr>
        <p:spPr>
          <a:xfrm>
            <a:off x="594237" y="1752567"/>
            <a:ext cx="3786997" cy="175432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solidFill>
                  <a:schemeClr val="bg1"/>
                </a:solidFill>
              </a:rPr>
              <a:t>FIVE Core Services:</a:t>
            </a:r>
          </a:p>
          <a:p>
            <a:pPr marL="342900" indent="-342900">
              <a:buFont typeface="+mj-lt"/>
              <a:buAutoNum type="arabicPeriod"/>
            </a:pPr>
            <a:r>
              <a:rPr lang="en-US" b="1" dirty="0">
                <a:solidFill>
                  <a:schemeClr val="bg1"/>
                </a:solidFill>
              </a:rPr>
              <a:t>Information &amp; Referral</a:t>
            </a:r>
          </a:p>
          <a:p>
            <a:pPr marL="342900" indent="-342900">
              <a:buFont typeface="+mj-lt"/>
              <a:buAutoNum type="arabicPeriod"/>
            </a:pPr>
            <a:r>
              <a:rPr lang="en-US" b="1" dirty="0">
                <a:solidFill>
                  <a:schemeClr val="bg1"/>
                </a:solidFill>
              </a:rPr>
              <a:t>Independent Living Skills</a:t>
            </a:r>
          </a:p>
          <a:p>
            <a:pPr marL="342900" indent="-342900">
              <a:buFont typeface="+mj-lt"/>
              <a:buAutoNum type="arabicPeriod"/>
            </a:pPr>
            <a:r>
              <a:rPr lang="en-US" b="1" dirty="0">
                <a:solidFill>
                  <a:schemeClr val="bg1"/>
                </a:solidFill>
              </a:rPr>
              <a:t>Peer Mentoring &amp; Networking</a:t>
            </a:r>
          </a:p>
          <a:p>
            <a:pPr marL="342900" indent="-342900">
              <a:buFont typeface="+mj-lt"/>
              <a:buAutoNum type="arabicPeriod"/>
            </a:pPr>
            <a:r>
              <a:rPr lang="en-US" b="1" dirty="0">
                <a:solidFill>
                  <a:schemeClr val="bg1"/>
                </a:solidFill>
              </a:rPr>
              <a:t>Advocacy</a:t>
            </a:r>
          </a:p>
          <a:p>
            <a:pPr marL="342900" indent="-342900">
              <a:buFont typeface="+mj-lt"/>
              <a:buAutoNum type="arabicPeriod"/>
            </a:pPr>
            <a:r>
              <a:rPr lang="en-US" b="1" dirty="0">
                <a:solidFill>
                  <a:schemeClr val="bg1"/>
                </a:solidFill>
              </a:rPr>
              <a:t>Transition</a:t>
            </a:r>
          </a:p>
        </p:txBody>
      </p:sp>
      <p:sp>
        <p:nvSpPr>
          <p:cNvPr id="5" name="Plus Sign 4">
            <a:extLst>
              <a:ext uri="{FF2B5EF4-FFF2-40B4-BE49-F238E27FC236}">
                <a16:creationId xmlns:a16="http://schemas.microsoft.com/office/drawing/2014/main" id="{C30AB8AF-D00B-B719-B8D9-EC5198058F70}"/>
              </a:ext>
            </a:extLst>
          </p:cNvPr>
          <p:cNvSpPr/>
          <p:nvPr/>
        </p:nvSpPr>
        <p:spPr>
          <a:xfrm>
            <a:off x="3079630" y="4770408"/>
            <a:ext cx="491705" cy="474453"/>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logo with orange and green leaves&#10;&#10;Description automatically generated">
            <a:extLst>
              <a:ext uri="{FF2B5EF4-FFF2-40B4-BE49-F238E27FC236}">
                <a16:creationId xmlns:a16="http://schemas.microsoft.com/office/drawing/2014/main" id="{4822AFB3-DF79-AAF4-B91F-6973BC4A1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554" y="4341660"/>
            <a:ext cx="2224469" cy="1143486"/>
          </a:xfrm>
          <a:prstGeom prst="rect">
            <a:avLst/>
          </a:prstGeom>
        </p:spPr>
      </p:pic>
      <p:sp>
        <p:nvSpPr>
          <p:cNvPr id="7" name="TextBox 6">
            <a:extLst>
              <a:ext uri="{FF2B5EF4-FFF2-40B4-BE49-F238E27FC236}">
                <a16:creationId xmlns:a16="http://schemas.microsoft.com/office/drawing/2014/main" id="{ECCD85FC-30FB-08E1-4869-FDE64EB4C066}"/>
              </a:ext>
            </a:extLst>
          </p:cNvPr>
          <p:cNvSpPr txBox="1"/>
          <p:nvPr/>
        </p:nvSpPr>
        <p:spPr>
          <a:xfrm>
            <a:off x="6167887" y="3890513"/>
            <a:ext cx="5313871" cy="2585323"/>
          </a:xfrm>
          <a:prstGeom prst="rect">
            <a:avLst/>
          </a:prstGeom>
          <a:noFill/>
        </p:spPr>
        <p:txBody>
          <a:bodyPr wrap="square" rtlCol="0">
            <a:spAutoFit/>
          </a:bodyPr>
          <a:lstStyle/>
          <a:p>
            <a:r>
              <a:rPr lang="en-US" dirty="0">
                <a:solidFill>
                  <a:schemeClr val="bg1"/>
                </a:solidFill>
              </a:rPr>
              <a:t>CIL and the Orange County Supervisor of Elections have been partnering for </a:t>
            </a:r>
            <a:r>
              <a:rPr lang="en-US" b="1" dirty="0">
                <a:solidFill>
                  <a:schemeClr val="bg1"/>
                </a:solidFill>
              </a:rPr>
              <a:t>over 10 years </a:t>
            </a:r>
            <a:r>
              <a:rPr lang="en-US" dirty="0">
                <a:solidFill>
                  <a:schemeClr val="bg1"/>
                </a:solidFill>
              </a:rPr>
              <a:t>to provide disability sensitivity training to the poll workers of Orange County. People with disabilities are people first and our job is to ensure equal access in all aspects of life. We are the leading local experts on disability advocacy and are happy to share in this training, so you can become and expert too! </a:t>
            </a:r>
          </a:p>
        </p:txBody>
      </p:sp>
    </p:spTree>
    <p:extLst>
      <p:ext uri="{BB962C8B-B14F-4D97-AF65-F5344CB8AC3E}">
        <p14:creationId xmlns:p14="http://schemas.microsoft.com/office/powerpoint/2010/main" val="591910251"/>
      </p:ext>
    </p:extLst>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A78659-1DB5-FB46-1D6F-105B2A3E807A}"/>
              </a:ext>
            </a:extLst>
          </p:cNvPr>
          <p:cNvSpPr txBox="1"/>
          <p:nvPr/>
        </p:nvSpPr>
        <p:spPr>
          <a:xfrm>
            <a:off x="725863" y="709914"/>
            <a:ext cx="10476291" cy="2031325"/>
          </a:xfrm>
          <a:prstGeom prst="rect">
            <a:avLst/>
          </a:prstGeom>
          <a:noFill/>
        </p:spPr>
        <p:txBody>
          <a:bodyPr wrap="square" rtlCol="0">
            <a:spAutoFit/>
          </a:bodyPr>
          <a:lstStyle/>
          <a:p>
            <a:r>
              <a:rPr lang="en-US" dirty="0">
                <a:solidFill>
                  <a:schemeClr val="bg1"/>
                </a:solidFill>
              </a:rPr>
              <a:t>Election officials must consider a broad range of accessibility needs to serve their voters, including both visible and invisible disabilities. Many challenges exist, including harnessing a wide range of assistive tools, maximizing available technology, and ensuring voters can vote with confidence. Elections officials can often enhance accessibility with small, practical, and cost-effective adjustments. This training is designed to provide poll workers with recommendations on accessibility considerations and best practices to ensure that all voters can vote </a:t>
            </a:r>
            <a:r>
              <a:rPr lang="en-US" b="1" dirty="0">
                <a:solidFill>
                  <a:schemeClr val="bg1"/>
                </a:solidFill>
              </a:rPr>
              <a:t>privately and independently</a:t>
            </a:r>
            <a:r>
              <a:rPr lang="en-US" dirty="0">
                <a:solidFill>
                  <a:schemeClr val="bg1"/>
                </a:solidFill>
              </a:rPr>
              <a:t>.</a:t>
            </a:r>
          </a:p>
        </p:txBody>
      </p:sp>
      <p:sp>
        <p:nvSpPr>
          <p:cNvPr id="3" name="TextBox 2">
            <a:extLst>
              <a:ext uri="{FF2B5EF4-FFF2-40B4-BE49-F238E27FC236}">
                <a16:creationId xmlns:a16="http://schemas.microsoft.com/office/drawing/2014/main" id="{81A5CF6A-26E7-9F6F-9D4F-FC6A48FE3CAA}"/>
              </a:ext>
            </a:extLst>
          </p:cNvPr>
          <p:cNvSpPr txBox="1"/>
          <p:nvPr/>
        </p:nvSpPr>
        <p:spPr>
          <a:xfrm>
            <a:off x="725863" y="2960130"/>
            <a:ext cx="5140099" cy="1754326"/>
          </a:xfrm>
          <a:prstGeom prst="rect">
            <a:avLst/>
          </a:prstGeom>
          <a:noFill/>
        </p:spPr>
        <p:txBody>
          <a:bodyPr wrap="square" rtlCol="0">
            <a:spAutoFit/>
          </a:bodyPr>
          <a:lstStyle/>
          <a:p>
            <a:r>
              <a:rPr lang="en-US" dirty="0">
                <a:solidFill>
                  <a:schemeClr val="bg1"/>
                </a:solidFill>
              </a:rPr>
              <a:t>Adhering to federal, state, and local regulations and ensuring accessibility can be a complex process. </a:t>
            </a:r>
          </a:p>
          <a:p>
            <a:endParaRPr lang="en-US" dirty="0">
              <a:solidFill>
                <a:schemeClr val="bg1"/>
              </a:solidFill>
            </a:endParaRPr>
          </a:p>
          <a:p>
            <a:r>
              <a:rPr lang="en-US" dirty="0">
                <a:solidFill>
                  <a:schemeClr val="bg1"/>
                </a:solidFill>
              </a:rPr>
              <a:t>Some examples of poll worker responsibilities related to accessibility include:</a:t>
            </a:r>
          </a:p>
        </p:txBody>
      </p:sp>
      <p:sp>
        <p:nvSpPr>
          <p:cNvPr id="4" name="TextBox 3">
            <a:extLst>
              <a:ext uri="{FF2B5EF4-FFF2-40B4-BE49-F238E27FC236}">
                <a16:creationId xmlns:a16="http://schemas.microsoft.com/office/drawing/2014/main" id="{6F6A0456-6AE3-A17F-97BB-EAA5DACE762C}"/>
              </a:ext>
            </a:extLst>
          </p:cNvPr>
          <p:cNvSpPr txBox="1"/>
          <p:nvPr/>
        </p:nvSpPr>
        <p:spPr>
          <a:xfrm>
            <a:off x="989846" y="4933347"/>
            <a:ext cx="10212308"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Assisting voters with the use of accessible voting equipment to ensure that all voters can cast a ballot privately and independently. </a:t>
            </a:r>
          </a:p>
        </p:txBody>
      </p:sp>
      <p:pic>
        <p:nvPicPr>
          <p:cNvPr id="6" name="Picture 5" descr="A close up of two people with a cane&#10;&#10;Description automatically generated">
            <a:extLst>
              <a:ext uri="{FF2B5EF4-FFF2-40B4-BE49-F238E27FC236}">
                <a16:creationId xmlns:a16="http://schemas.microsoft.com/office/drawing/2014/main" id="{FDEFEEEA-1428-0B1D-1D52-8F9DAE592C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2926360"/>
            <a:ext cx="4512924" cy="1788096"/>
          </a:xfrm>
          <a:prstGeom prst="rect">
            <a:avLst/>
          </a:prstGeom>
        </p:spPr>
      </p:pic>
      <p:sp>
        <p:nvSpPr>
          <p:cNvPr id="5" name="TextBox 4">
            <a:extLst>
              <a:ext uri="{FF2B5EF4-FFF2-40B4-BE49-F238E27FC236}">
                <a16:creationId xmlns:a16="http://schemas.microsoft.com/office/drawing/2014/main" id="{0FFA3F4C-92B7-4BC7-8BB2-CCDD0BC66512}"/>
              </a:ext>
            </a:extLst>
          </p:cNvPr>
          <p:cNvSpPr txBox="1"/>
          <p:nvPr/>
        </p:nvSpPr>
        <p:spPr>
          <a:xfrm>
            <a:off x="989846" y="5693435"/>
            <a:ext cx="10244622"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Providing assistance to voters based on state and federal legal requirements.</a:t>
            </a:r>
          </a:p>
          <a:p>
            <a:endParaRPr lang="en-US" dirty="0"/>
          </a:p>
        </p:txBody>
      </p:sp>
    </p:spTree>
    <p:extLst>
      <p:ext uri="{BB962C8B-B14F-4D97-AF65-F5344CB8AC3E}">
        <p14:creationId xmlns:p14="http://schemas.microsoft.com/office/powerpoint/2010/main" val="334869206"/>
      </p:ext>
    </p:extLst>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6000"/>
                            </p:stCondLst>
                            <p:childTnLst>
                              <p:par>
                                <p:cTn id="9" presetID="14" presetClass="entr" presetSubtype="1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04596-FD33-3F78-7253-E60B1B40B356}"/>
              </a:ext>
            </a:extLst>
          </p:cNvPr>
          <p:cNvSpPr>
            <a:spLocks noGrp="1"/>
          </p:cNvSpPr>
          <p:nvPr>
            <p:ph idx="1"/>
          </p:nvPr>
        </p:nvSpPr>
        <p:spPr>
          <a:xfrm>
            <a:off x="1066800" y="2105259"/>
            <a:ext cx="10058400" cy="487674"/>
          </a:xfrm>
        </p:spPr>
        <p:txBody>
          <a:bodyPr/>
          <a:lstStyle/>
          <a:p>
            <a:pPr marL="0" indent="0" algn="ctr">
              <a:buNone/>
            </a:pPr>
            <a:r>
              <a:rPr lang="en-US" dirty="0"/>
              <a:t> </a:t>
            </a:r>
            <a:r>
              <a:rPr lang="en-US" b="1" dirty="0">
                <a:solidFill>
                  <a:schemeClr val="bg1"/>
                </a:solidFill>
              </a:rPr>
              <a:t>CLICK BELOW TO BEGIN AN INFORMATIONAL VIDEO</a:t>
            </a:r>
          </a:p>
        </p:txBody>
      </p:sp>
      <p:pic>
        <p:nvPicPr>
          <p:cNvPr id="6" name="Online Media 5" title="Accessible Elections - Information for Election Officials: Understanding Disability">
            <a:hlinkClick r:id="" action="ppaction://media"/>
            <a:extLst>
              <a:ext uri="{FF2B5EF4-FFF2-40B4-BE49-F238E27FC236}">
                <a16:creationId xmlns:a16="http://schemas.microsoft.com/office/drawing/2014/main" id="{D5314F46-F0B3-FC04-3E69-16AB60CBC971}"/>
              </a:ext>
            </a:extLst>
          </p:cNvPr>
          <p:cNvPicPr>
            <a:picLocks noRot="1" noChangeAspect="1"/>
          </p:cNvPicPr>
          <p:nvPr>
            <a:videoFile r:link="rId1"/>
          </p:nvPr>
        </p:nvPicPr>
        <p:blipFill>
          <a:blip r:embed="rId3"/>
          <a:stretch>
            <a:fillRect/>
          </a:stretch>
        </p:blipFill>
        <p:spPr>
          <a:xfrm>
            <a:off x="2619310" y="2607795"/>
            <a:ext cx="6953379" cy="3928659"/>
          </a:xfrm>
          <a:prstGeom prst="rect">
            <a:avLst/>
          </a:prstGeom>
        </p:spPr>
      </p:pic>
      <p:sp>
        <p:nvSpPr>
          <p:cNvPr id="2" name="TextBox 1">
            <a:extLst>
              <a:ext uri="{FF2B5EF4-FFF2-40B4-BE49-F238E27FC236}">
                <a16:creationId xmlns:a16="http://schemas.microsoft.com/office/drawing/2014/main" id="{5EA1E89F-F5E6-DC92-C332-F07B4C2DED79}"/>
              </a:ext>
            </a:extLst>
          </p:cNvPr>
          <p:cNvSpPr txBox="1"/>
          <p:nvPr/>
        </p:nvSpPr>
        <p:spPr>
          <a:xfrm>
            <a:off x="1709467" y="271521"/>
            <a:ext cx="8773064"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UNDERSTANDING DISABILITY</a:t>
            </a:r>
          </a:p>
        </p:txBody>
      </p:sp>
    </p:spTree>
    <p:extLst>
      <p:ext uri="{BB962C8B-B14F-4D97-AF65-F5344CB8AC3E}">
        <p14:creationId xmlns:p14="http://schemas.microsoft.com/office/powerpoint/2010/main" val="3278993484"/>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Polling Place Parking Accessibility</a:t>
            </a:r>
          </a:p>
        </p:txBody>
      </p:sp>
      <p:sp>
        <p:nvSpPr>
          <p:cNvPr id="5" name="TextBox 4">
            <a:extLst>
              <a:ext uri="{FF2B5EF4-FFF2-40B4-BE49-F238E27FC236}">
                <a16:creationId xmlns:a16="http://schemas.microsoft.com/office/drawing/2014/main" id="{0474AA31-0287-5C8F-5978-A4EB3C21080D}"/>
              </a:ext>
            </a:extLst>
          </p:cNvPr>
          <p:cNvSpPr txBox="1"/>
          <p:nvPr/>
        </p:nvSpPr>
        <p:spPr>
          <a:xfrm>
            <a:off x="3056862" y="1424422"/>
            <a:ext cx="5848709" cy="461665"/>
          </a:xfrm>
          <a:prstGeom prst="rect">
            <a:avLst/>
          </a:prstGeom>
          <a:noFill/>
        </p:spPr>
        <p:txBody>
          <a:bodyPr wrap="square" rtlCol="0">
            <a:spAutoFit/>
          </a:bodyPr>
          <a:lstStyle/>
          <a:p>
            <a:r>
              <a:rPr lang="en-US" sz="2400" dirty="0">
                <a:solidFill>
                  <a:schemeClr val="bg1"/>
                </a:solidFill>
              </a:rPr>
              <a:t>Is the parking lot surface accessible?</a:t>
            </a:r>
          </a:p>
        </p:txBody>
      </p:sp>
      <p:sp>
        <p:nvSpPr>
          <p:cNvPr id="6" name="TextBox 5">
            <a:extLst>
              <a:ext uri="{FF2B5EF4-FFF2-40B4-BE49-F238E27FC236}">
                <a16:creationId xmlns:a16="http://schemas.microsoft.com/office/drawing/2014/main" id="{5581672D-480A-5A95-7813-A05E1F6BF47B}"/>
              </a:ext>
            </a:extLst>
          </p:cNvPr>
          <p:cNvSpPr txBox="1"/>
          <p:nvPr/>
        </p:nvSpPr>
        <p:spPr>
          <a:xfrm>
            <a:off x="2551981" y="3137767"/>
            <a:ext cx="7088038" cy="461665"/>
          </a:xfrm>
          <a:prstGeom prst="rect">
            <a:avLst/>
          </a:prstGeom>
          <a:noFill/>
        </p:spPr>
        <p:txBody>
          <a:bodyPr wrap="square" rtlCol="0">
            <a:spAutoFit/>
          </a:bodyPr>
          <a:lstStyle/>
          <a:p>
            <a:r>
              <a:rPr lang="en-US" sz="2400" dirty="0">
                <a:solidFill>
                  <a:schemeClr val="bg1"/>
                </a:solidFill>
              </a:rPr>
              <a:t>Are there enough accessible parking spaces?</a:t>
            </a:r>
          </a:p>
        </p:txBody>
      </p:sp>
      <p:sp>
        <p:nvSpPr>
          <p:cNvPr id="7" name="TextBox 6">
            <a:extLst>
              <a:ext uri="{FF2B5EF4-FFF2-40B4-BE49-F238E27FC236}">
                <a16:creationId xmlns:a16="http://schemas.microsoft.com/office/drawing/2014/main" id="{09FC6BC1-5E64-851C-C83B-F54FD589EB80}"/>
              </a:ext>
            </a:extLst>
          </p:cNvPr>
          <p:cNvSpPr txBox="1"/>
          <p:nvPr/>
        </p:nvSpPr>
        <p:spPr>
          <a:xfrm>
            <a:off x="2551981" y="3990178"/>
            <a:ext cx="7375586" cy="461665"/>
          </a:xfrm>
          <a:prstGeom prst="rect">
            <a:avLst/>
          </a:prstGeom>
          <a:noFill/>
        </p:spPr>
        <p:txBody>
          <a:bodyPr wrap="square" rtlCol="0">
            <a:spAutoFit/>
          </a:bodyPr>
          <a:lstStyle/>
          <a:p>
            <a:r>
              <a:rPr lang="en-US" sz="2400" dirty="0">
                <a:solidFill>
                  <a:schemeClr val="bg1"/>
                </a:solidFill>
              </a:rPr>
              <a:t>Are there signs for accessible parking spaces?</a:t>
            </a:r>
          </a:p>
        </p:txBody>
      </p:sp>
      <p:sp>
        <p:nvSpPr>
          <p:cNvPr id="8" name="TextBox 7">
            <a:extLst>
              <a:ext uri="{FF2B5EF4-FFF2-40B4-BE49-F238E27FC236}">
                <a16:creationId xmlns:a16="http://schemas.microsoft.com/office/drawing/2014/main" id="{F4640B64-7E69-9AD3-F867-28C0319C6D8C}"/>
              </a:ext>
            </a:extLst>
          </p:cNvPr>
          <p:cNvSpPr txBox="1"/>
          <p:nvPr/>
        </p:nvSpPr>
        <p:spPr>
          <a:xfrm>
            <a:off x="945312" y="5706364"/>
            <a:ext cx="10588924" cy="461665"/>
          </a:xfrm>
          <a:prstGeom prst="rect">
            <a:avLst/>
          </a:prstGeom>
          <a:noFill/>
        </p:spPr>
        <p:txBody>
          <a:bodyPr wrap="square" rtlCol="0">
            <a:spAutoFit/>
          </a:bodyPr>
          <a:lstStyle/>
          <a:p>
            <a:r>
              <a:rPr lang="en-US" sz="2400" dirty="0">
                <a:solidFill>
                  <a:schemeClr val="bg1"/>
                </a:solidFill>
              </a:rPr>
              <a:t>Is there a clear path from the parking lot to the accessible entrance?</a:t>
            </a:r>
          </a:p>
        </p:txBody>
      </p:sp>
      <p:sp>
        <p:nvSpPr>
          <p:cNvPr id="9" name="TextBox 8">
            <a:extLst>
              <a:ext uri="{FF2B5EF4-FFF2-40B4-BE49-F238E27FC236}">
                <a16:creationId xmlns:a16="http://schemas.microsoft.com/office/drawing/2014/main" id="{AD7268A9-CAFA-4B0D-45E4-78BEBDA2D734}"/>
              </a:ext>
            </a:extLst>
          </p:cNvPr>
          <p:cNvSpPr txBox="1"/>
          <p:nvPr/>
        </p:nvSpPr>
        <p:spPr>
          <a:xfrm>
            <a:off x="3056862" y="2282515"/>
            <a:ext cx="5913407" cy="461665"/>
          </a:xfrm>
          <a:prstGeom prst="rect">
            <a:avLst/>
          </a:prstGeom>
          <a:noFill/>
        </p:spPr>
        <p:txBody>
          <a:bodyPr wrap="square" rtlCol="0">
            <a:spAutoFit/>
          </a:bodyPr>
          <a:lstStyle/>
          <a:p>
            <a:r>
              <a:rPr lang="en-US" sz="2400" dirty="0">
                <a:solidFill>
                  <a:schemeClr val="bg1"/>
                </a:solidFill>
              </a:rPr>
              <a:t>Is there an accessible drop-off area?</a:t>
            </a:r>
          </a:p>
        </p:txBody>
      </p:sp>
      <p:sp>
        <p:nvSpPr>
          <p:cNvPr id="10" name="TextBox 9">
            <a:extLst>
              <a:ext uri="{FF2B5EF4-FFF2-40B4-BE49-F238E27FC236}">
                <a16:creationId xmlns:a16="http://schemas.microsoft.com/office/drawing/2014/main" id="{1CB459A0-4E45-2255-D98C-4104F626A657}"/>
              </a:ext>
            </a:extLst>
          </p:cNvPr>
          <p:cNvSpPr txBox="1"/>
          <p:nvPr/>
        </p:nvSpPr>
        <p:spPr>
          <a:xfrm>
            <a:off x="1222792" y="4848271"/>
            <a:ext cx="9808234" cy="461665"/>
          </a:xfrm>
          <a:prstGeom prst="rect">
            <a:avLst/>
          </a:prstGeom>
          <a:noFill/>
        </p:spPr>
        <p:txBody>
          <a:bodyPr wrap="square" rtlCol="0">
            <a:spAutoFit/>
          </a:bodyPr>
          <a:lstStyle/>
          <a:p>
            <a:r>
              <a:rPr lang="en-US" sz="2400" dirty="0">
                <a:solidFill>
                  <a:schemeClr val="bg1"/>
                </a:solidFill>
              </a:rPr>
              <a:t>Is the accessible path to the building entrance free of vehicles?</a:t>
            </a:r>
          </a:p>
        </p:txBody>
      </p:sp>
    </p:spTree>
    <p:extLst>
      <p:ext uri="{BB962C8B-B14F-4D97-AF65-F5344CB8AC3E}">
        <p14:creationId xmlns:p14="http://schemas.microsoft.com/office/powerpoint/2010/main" val="2072289858"/>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2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2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10500"/>
                            </p:stCondLst>
                            <p:childTnLst>
                              <p:par>
                                <p:cTn id="30" presetID="2" presetClass="entr" presetSubtype="4" fill="hold" grpId="0" nodeType="afterEffect">
                                  <p:stCondLst>
                                    <p:cond delay="2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4262</TotalTime>
  <Words>1989</Words>
  <Application>Microsoft Office PowerPoint</Application>
  <PresentationFormat>Widescreen</PresentationFormat>
  <Paragraphs>156</Paragraphs>
  <Slides>36</Slides>
  <Notes>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Daytona</vt:lpstr>
      <vt:lpstr>Nunito Sans</vt:lpstr>
      <vt:lpstr>Wingdings</vt:lpstr>
      <vt:lpstr>Wingdings 3</vt:lpstr>
      <vt:lpstr>Ion</vt:lpstr>
      <vt:lpstr>Welcome to VOTER SENSITIVITY TRAINING!</vt:lpstr>
      <vt:lpstr>PowerPoint Presentation</vt:lpstr>
      <vt:lpstr>Accessible In-Person Voting</vt:lpstr>
      <vt:lpstr>PowerPoint Presentation</vt:lpstr>
      <vt:lpstr>Florida Statute Section 102.014</vt:lpstr>
      <vt:lpstr>About CIL</vt:lpstr>
      <vt:lpstr>PowerPoint Presentation</vt:lpstr>
      <vt:lpstr>PowerPoint Presentation</vt:lpstr>
      <vt:lpstr>Polling Place Parking Accessibility</vt:lpstr>
      <vt:lpstr>Building Entrance Accessibility</vt:lpstr>
      <vt:lpstr>Polling Place Accessibility</vt:lpstr>
      <vt:lpstr>PowerPoint Presentation</vt:lpstr>
      <vt:lpstr>Polling Place Accessibility</vt:lpstr>
      <vt:lpstr>PowerPoint Presentation</vt:lpstr>
      <vt:lpstr>Accessible Voting</vt:lpstr>
      <vt:lpstr>Accessible Voting</vt:lpstr>
      <vt:lpstr>Accessible Voting</vt:lpstr>
      <vt:lpstr>Accessible Voting</vt:lpstr>
      <vt:lpstr>PowerPoint Presentation</vt:lpstr>
      <vt:lpstr>Inclusive and People First Language</vt:lpstr>
      <vt:lpstr>Inclusive and People First Language</vt:lpstr>
      <vt:lpstr> Etiquette &amp; Interaction ​ Tips for People with ​ Specific Disabilities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We appreciate your efforts to ensure all voters in Orange County have the ability to vote!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VOTER SENSITIVITY TRAINING!</dc:title>
  <dc:creator>Marisa Crispell</dc:creator>
  <cp:lastModifiedBy>Steve Hines</cp:lastModifiedBy>
  <cp:revision>61</cp:revision>
  <cp:lastPrinted>2024-03-14T15:18:34Z</cp:lastPrinted>
  <dcterms:created xsi:type="dcterms:W3CDTF">2023-11-14T21:55:21Z</dcterms:created>
  <dcterms:modified xsi:type="dcterms:W3CDTF">2024-03-14T15:51:01Z</dcterms:modified>
</cp:coreProperties>
</file>